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7" r:id="rId6"/>
    <p:sldId id="259" r:id="rId7"/>
    <p:sldId id="261" r:id="rId8"/>
    <p:sldId id="262" r:id="rId9"/>
    <p:sldId id="263" r:id="rId10"/>
    <p:sldId id="265" r:id="rId11"/>
    <p:sldId id="260" r:id="rId12"/>
    <p:sldId id="264"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0" d="100"/>
          <a:sy n="90" d="100"/>
        </p:scale>
        <p:origin x="-102"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BBAE98-0980-45AA-B308-41933C38161A}"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C0B1D-F4BF-4DC0-9EAA-33C02FEE0B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BAE98-0980-45AA-B308-41933C38161A}"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C0B1D-F4BF-4DC0-9EAA-33C02FEE0B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BAE98-0980-45AA-B308-41933C38161A}"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C0B1D-F4BF-4DC0-9EAA-33C02FEE0B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BAE98-0980-45AA-B308-41933C38161A}"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C0B1D-F4BF-4DC0-9EAA-33C02FEE0B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BAE98-0980-45AA-B308-41933C38161A}"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C0B1D-F4BF-4DC0-9EAA-33C02FEE0B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BBAE98-0980-45AA-B308-41933C38161A}" type="datetimeFigureOut">
              <a:rPr lang="en-US" smtClean="0"/>
              <a:pPr/>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C0B1D-F4BF-4DC0-9EAA-33C02FEE0B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BAE98-0980-45AA-B308-41933C38161A}" type="datetimeFigureOut">
              <a:rPr lang="en-US" smtClean="0"/>
              <a:pPr/>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DC0B1D-F4BF-4DC0-9EAA-33C02FEE0B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BAE98-0980-45AA-B308-41933C38161A}" type="datetimeFigureOut">
              <a:rPr lang="en-US" smtClean="0"/>
              <a:pPr/>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DC0B1D-F4BF-4DC0-9EAA-33C02FEE0B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BAE98-0980-45AA-B308-41933C38161A}" type="datetimeFigureOut">
              <a:rPr lang="en-US" smtClean="0"/>
              <a:pPr/>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DC0B1D-F4BF-4DC0-9EAA-33C02FEE0B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BAE98-0980-45AA-B308-41933C38161A}" type="datetimeFigureOut">
              <a:rPr lang="en-US" smtClean="0"/>
              <a:pPr/>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C0B1D-F4BF-4DC0-9EAA-33C02FEE0B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BAE98-0980-45AA-B308-41933C38161A}" type="datetimeFigureOut">
              <a:rPr lang="en-US" smtClean="0"/>
              <a:pPr/>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C0B1D-F4BF-4DC0-9EAA-33C02FEE0B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BAE98-0980-45AA-B308-41933C38161A}" type="datetimeFigureOut">
              <a:rPr lang="en-US" smtClean="0"/>
              <a:pPr/>
              <a:t>8/2/2024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C0B1D-F4BF-4DC0-9EAA-33C02FEE0B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trance_on_St. Hwy 189.JPG"/>
          <p:cNvPicPr>
            <a:picLocks noChangeAspect="1"/>
          </p:cNvPicPr>
          <p:nvPr/>
        </p:nvPicPr>
        <p:blipFill>
          <a:blip r:embed="rId2" cstate="print"/>
          <a:stretch>
            <a:fillRect/>
          </a:stretch>
        </p:blipFill>
        <p:spPr>
          <a:xfrm>
            <a:off x="157162" y="85725"/>
            <a:ext cx="8829675" cy="6686550"/>
          </a:xfrm>
          <a:prstGeom prst="rect">
            <a:avLst/>
          </a:prstGeom>
        </p:spPr>
      </p:pic>
      <p:sp>
        <p:nvSpPr>
          <p:cNvPr id="2" name="Title 1"/>
          <p:cNvSpPr>
            <a:spLocks noGrp="1"/>
          </p:cNvSpPr>
          <p:nvPr>
            <p:ph type="ctrTitle"/>
          </p:nvPr>
        </p:nvSpPr>
        <p:spPr>
          <a:solidFill>
            <a:schemeClr val="accent3">
              <a:lumMod val="40000"/>
              <a:lumOff val="60000"/>
            </a:schemeClr>
          </a:solidFill>
        </p:spPr>
        <p:txBody>
          <a:bodyPr/>
          <a:lstStyle/>
          <a:p>
            <a:r>
              <a:rPr lang="en-US" b="1" dirty="0" smtClean="0"/>
              <a:t>FOR SALE</a:t>
            </a:r>
            <a:br>
              <a:rPr lang="en-US" b="1" dirty="0" smtClean="0"/>
            </a:br>
            <a:r>
              <a:rPr lang="en-US" b="1" dirty="0" smtClean="0"/>
              <a:t>35.61 AC Blue Jay, CA 92317</a:t>
            </a:r>
            <a:endParaRPr lang="en-US" b="1" dirty="0"/>
          </a:p>
        </p:txBody>
      </p:sp>
      <p:sp>
        <p:nvSpPr>
          <p:cNvPr id="3" name="Subtitle 2"/>
          <p:cNvSpPr>
            <a:spLocks noGrp="1"/>
          </p:cNvSpPr>
          <p:nvPr>
            <p:ph type="subTitle" idx="1"/>
          </p:nvPr>
        </p:nvSpPr>
        <p:spPr>
          <a:xfrm>
            <a:off x="1371600" y="4495800"/>
            <a:ext cx="6400800" cy="1143000"/>
          </a:xfrm>
          <a:solidFill>
            <a:schemeClr val="accent3">
              <a:lumMod val="40000"/>
              <a:lumOff val="60000"/>
            </a:schemeClr>
          </a:solidFill>
        </p:spPr>
        <p:txBody>
          <a:bodyPr>
            <a:normAutofit fontScale="70000" lnSpcReduction="20000"/>
          </a:bodyPr>
          <a:lstStyle/>
          <a:p>
            <a:r>
              <a:rPr lang="en-US" b="1" dirty="0" smtClean="0">
                <a:solidFill>
                  <a:schemeClr val="tx1"/>
                </a:solidFill>
              </a:rPr>
              <a:t>Vacant Residential Zoned (RM-14000) Land</a:t>
            </a:r>
          </a:p>
          <a:p>
            <a:r>
              <a:rPr lang="en-US" b="1" dirty="0" smtClean="0">
                <a:solidFill>
                  <a:schemeClr val="tx1"/>
                </a:solidFill>
              </a:rPr>
              <a:t>Located on CA-189</a:t>
            </a:r>
          </a:p>
          <a:p>
            <a:r>
              <a:rPr lang="en-US" b="1" dirty="0" smtClean="0">
                <a:solidFill>
                  <a:schemeClr val="tx1"/>
                </a:solidFill>
              </a:rPr>
              <a:t>Lake Arrowhead Area</a:t>
            </a:r>
            <a:endParaRPr 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trance_on_St. Hwy 189.JPG"/>
          <p:cNvPicPr>
            <a:picLocks noChangeAspect="1"/>
          </p:cNvPicPr>
          <p:nvPr/>
        </p:nvPicPr>
        <p:blipFill>
          <a:blip r:embed="rId2" cstate="print">
            <a:lum bright="40000"/>
          </a:blip>
          <a:stretch>
            <a:fillRect/>
          </a:stretch>
        </p:blipFill>
        <p:spPr>
          <a:xfrm>
            <a:off x="157162" y="85725"/>
            <a:ext cx="8829675" cy="668655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descr="Grand Lodge Chimney.JPG"/>
          <p:cNvPicPr>
            <a:picLocks noChangeAspect="1"/>
          </p:cNvPicPr>
          <p:nvPr/>
        </p:nvPicPr>
        <p:blipFill>
          <a:blip r:embed="rId3" cstate="print"/>
          <a:stretch>
            <a:fillRect/>
          </a:stretch>
        </p:blipFill>
        <p:spPr>
          <a:xfrm>
            <a:off x="381000" y="304800"/>
            <a:ext cx="39624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Former Pool Area for Lodge.JPG"/>
          <p:cNvPicPr>
            <a:picLocks noChangeAspect="1"/>
          </p:cNvPicPr>
          <p:nvPr/>
        </p:nvPicPr>
        <p:blipFill>
          <a:blip r:embed="rId4" cstate="print"/>
          <a:stretch>
            <a:fillRect/>
          </a:stretch>
        </p:blipFill>
        <p:spPr>
          <a:xfrm>
            <a:off x="4343400" y="304800"/>
            <a:ext cx="44704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Natural Spring_South.JPG"/>
          <p:cNvPicPr>
            <a:picLocks noChangeAspect="1"/>
          </p:cNvPicPr>
          <p:nvPr/>
        </p:nvPicPr>
        <p:blipFill>
          <a:blip r:embed="rId5" cstate="print"/>
          <a:stretch>
            <a:fillRect/>
          </a:stretch>
        </p:blipFill>
        <p:spPr>
          <a:xfrm>
            <a:off x="4343400" y="3657600"/>
            <a:ext cx="44450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Off Trail View.JPG"/>
          <p:cNvPicPr>
            <a:picLocks noChangeAspect="1"/>
          </p:cNvPicPr>
          <p:nvPr/>
        </p:nvPicPr>
        <p:blipFill>
          <a:blip r:embed="rId6" cstate="print"/>
          <a:stretch>
            <a:fillRect/>
          </a:stretch>
        </p:blipFill>
        <p:spPr>
          <a:xfrm>
            <a:off x="381000" y="3657600"/>
            <a:ext cx="3962400" cy="3028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6096000" y="6172200"/>
            <a:ext cx="1524328" cy="369332"/>
          </a:xfrm>
          <a:prstGeom prst="rect">
            <a:avLst/>
          </a:prstGeom>
          <a:solidFill>
            <a:schemeClr val="accent3">
              <a:lumMod val="40000"/>
              <a:lumOff val="60000"/>
            </a:schemeClr>
          </a:solidFill>
        </p:spPr>
        <p:txBody>
          <a:bodyPr wrap="none" rtlCol="0">
            <a:spAutoFit/>
          </a:bodyPr>
          <a:lstStyle/>
          <a:p>
            <a:r>
              <a:rPr lang="en-US" dirty="0" smtClean="0"/>
              <a:t>Natural Spring</a:t>
            </a:r>
            <a:endParaRPr lang="en-US" dirty="0"/>
          </a:p>
        </p:txBody>
      </p:sp>
      <p:sp>
        <p:nvSpPr>
          <p:cNvPr id="10" name="TextBox 9"/>
          <p:cNvSpPr txBox="1"/>
          <p:nvPr/>
        </p:nvSpPr>
        <p:spPr>
          <a:xfrm>
            <a:off x="1295400" y="381000"/>
            <a:ext cx="2471061" cy="369332"/>
          </a:xfrm>
          <a:prstGeom prst="rect">
            <a:avLst/>
          </a:prstGeom>
          <a:solidFill>
            <a:schemeClr val="accent3">
              <a:lumMod val="40000"/>
              <a:lumOff val="60000"/>
            </a:schemeClr>
          </a:solidFill>
        </p:spPr>
        <p:txBody>
          <a:bodyPr wrap="none" rtlCol="0">
            <a:spAutoFit/>
          </a:bodyPr>
          <a:lstStyle/>
          <a:p>
            <a:r>
              <a:rPr lang="en-US" dirty="0" smtClean="0"/>
              <a:t>Remains of Grand Lodge</a:t>
            </a:r>
            <a:endParaRPr lang="en-US" dirty="0"/>
          </a:p>
        </p:txBody>
      </p:sp>
      <p:sp>
        <p:nvSpPr>
          <p:cNvPr id="11" name="TextBox 10"/>
          <p:cNvSpPr txBox="1"/>
          <p:nvPr/>
        </p:nvSpPr>
        <p:spPr>
          <a:xfrm>
            <a:off x="1066800" y="6172200"/>
            <a:ext cx="2307042" cy="369332"/>
          </a:xfrm>
          <a:prstGeom prst="rect">
            <a:avLst/>
          </a:prstGeom>
          <a:solidFill>
            <a:schemeClr val="accent3">
              <a:lumMod val="40000"/>
              <a:lumOff val="60000"/>
            </a:schemeClr>
          </a:solidFill>
        </p:spPr>
        <p:txBody>
          <a:bodyPr wrap="none" rtlCol="0">
            <a:spAutoFit/>
          </a:bodyPr>
          <a:lstStyle/>
          <a:p>
            <a:r>
              <a:rPr lang="en-US" dirty="0" smtClean="0"/>
              <a:t>View to the Southwest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trance_on_St. Hwy 189.JPG"/>
          <p:cNvPicPr>
            <a:picLocks noChangeAspect="1"/>
          </p:cNvPicPr>
          <p:nvPr/>
        </p:nvPicPr>
        <p:blipFill>
          <a:blip r:embed="rId2" cstate="print">
            <a:lum bright="40000"/>
          </a:blip>
          <a:stretch>
            <a:fillRect/>
          </a:stretch>
        </p:blipFill>
        <p:spPr>
          <a:xfrm>
            <a:off x="157162" y="85725"/>
            <a:ext cx="8829675" cy="6686550"/>
          </a:xfrm>
          <a:prstGeom prst="rect">
            <a:avLst/>
          </a:prstGeom>
        </p:spPr>
      </p:pic>
      <p:pic>
        <p:nvPicPr>
          <p:cNvPr id="5" name="Picture 4" descr="Pine View Lodge Resort (historic rendention).jpg"/>
          <p:cNvPicPr>
            <a:picLocks noChangeAspect="1"/>
          </p:cNvPicPr>
          <p:nvPr/>
        </p:nvPicPr>
        <p:blipFill>
          <a:blip r:embed="rId3" cstate="print"/>
          <a:stretch>
            <a:fillRect/>
          </a:stretch>
        </p:blipFill>
        <p:spPr>
          <a:xfrm>
            <a:off x="762000" y="571500"/>
            <a:ext cx="7620000"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819400" y="762000"/>
            <a:ext cx="3429000" cy="369332"/>
          </a:xfrm>
          <a:prstGeom prst="rect">
            <a:avLst/>
          </a:prstGeom>
          <a:noFill/>
        </p:spPr>
        <p:txBody>
          <a:bodyPr wrap="square" rtlCol="0">
            <a:spAutoFit/>
          </a:bodyPr>
          <a:lstStyle/>
          <a:p>
            <a:r>
              <a:rPr lang="en-US" dirty="0" smtClean="0"/>
              <a:t>Historic Diagram of Former Resort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trance_on_St. Hwy 189.JPG"/>
          <p:cNvPicPr>
            <a:picLocks noChangeAspect="1"/>
          </p:cNvPicPr>
          <p:nvPr/>
        </p:nvPicPr>
        <p:blipFill>
          <a:blip r:embed="rId2" cstate="print">
            <a:lum bright="40000"/>
          </a:blip>
          <a:stretch>
            <a:fillRect/>
          </a:stretch>
        </p:blipFill>
        <p:spPr>
          <a:xfrm>
            <a:off x="157162" y="85725"/>
            <a:ext cx="8829675" cy="6686550"/>
          </a:xfrm>
          <a:prstGeom prst="rect">
            <a:avLst/>
          </a:prstGeom>
        </p:spPr>
      </p:pic>
      <p:sp>
        <p:nvSpPr>
          <p:cNvPr id="2" name="Title 1"/>
          <p:cNvSpPr>
            <a:spLocks noGrp="1"/>
          </p:cNvSpPr>
          <p:nvPr>
            <p:ph type="ctrTitle"/>
          </p:nvPr>
        </p:nvSpPr>
        <p:spPr/>
        <p:txBody>
          <a:bodyPr/>
          <a:lstStyle/>
          <a:p>
            <a:r>
              <a:rPr lang="en-US" b="1" dirty="0" smtClean="0"/>
              <a:t>Contact for Offers</a:t>
            </a:r>
            <a:endParaRPr lang="en-US" b="1" dirty="0"/>
          </a:p>
        </p:txBody>
      </p:sp>
      <p:sp>
        <p:nvSpPr>
          <p:cNvPr id="3" name="Subtitle 2"/>
          <p:cNvSpPr>
            <a:spLocks noGrp="1"/>
          </p:cNvSpPr>
          <p:nvPr>
            <p:ph type="subTitle" idx="1"/>
          </p:nvPr>
        </p:nvSpPr>
        <p:spPr/>
        <p:txBody>
          <a:bodyPr>
            <a:normAutofit fontScale="85000" lnSpcReduction="20000"/>
          </a:bodyPr>
          <a:lstStyle/>
          <a:p>
            <a:r>
              <a:rPr lang="en-US" b="1" dirty="0" smtClean="0">
                <a:solidFill>
                  <a:schemeClr val="tx1"/>
                </a:solidFill>
              </a:rPr>
              <a:t>Gregg Cochran, Broker #01135909</a:t>
            </a:r>
          </a:p>
          <a:p>
            <a:r>
              <a:rPr lang="en-US" b="1" dirty="0" smtClean="0">
                <a:solidFill>
                  <a:schemeClr val="tx1"/>
                </a:solidFill>
              </a:rPr>
              <a:t>Smoke Tree Commercial</a:t>
            </a:r>
          </a:p>
          <a:p>
            <a:r>
              <a:rPr lang="en-US" b="1" dirty="0" smtClean="0">
                <a:solidFill>
                  <a:schemeClr val="tx1"/>
                </a:solidFill>
              </a:rPr>
              <a:t>949-667-0322</a:t>
            </a:r>
          </a:p>
          <a:p>
            <a:r>
              <a:rPr lang="en-US" b="1" dirty="0" smtClean="0">
                <a:solidFill>
                  <a:schemeClr val="tx1"/>
                </a:solidFill>
              </a:rPr>
              <a:t>stcrealestate@mail.com</a:t>
            </a:r>
            <a:endParaRPr lang="en-US"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trance_on_St. Hwy 189.JPG"/>
          <p:cNvPicPr>
            <a:picLocks noChangeAspect="1"/>
          </p:cNvPicPr>
          <p:nvPr/>
        </p:nvPicPr>
        <p:blipFill>
          <a:blip r:embed="rId2" cstate="print">
            <a:lum bright="40000"/>
          </a:blip>
          <a:stretch>
            <a:fillRect/>
          </a:stretch>
        </p:blipFill>
        <p:spPr>
          <a:xfrm>
            <a:off x="157162" y="85725"/>
            <a:ext cx="8829675" cy="6686550"/>
          </a:xfrm>
          <a:prstGeom prst="rect">
            <a:avLst/>
          </a:prstGeom>
        </p:spPr>
      </p:pic>
      <p:sp>
        <p:nvSpPr>
          <p:cNvPr id="2" name="Title 1"/>
          <p:cNvSpPr>
            <a:spLocks noGrp="1"/>
          </p:cNvSpPr>
          <p:nvPr>
            <p:ph type="ctrTitle"/>
          </p:nvPr>
        </p:nvSpPr>
        <p:spPr>
          <a:xfrm>
            <a:off x="609600" y="838200"/>
            <a:ext cx="2971800" cy="5029200"/>
          </a:xfrm>
          <a:solidFill>
            <a:schemeClr val="accent3">
              <a:lumMod val="40000"/>
              <a:lumOff val="60000"/>
            </a:schemeClr>
          </a:solidFill>
        </p:spPr>
        <p:txBody>
          <a:bodyPr>
            <a:normAutofit/>
          </a:bodyPr>
          <a:lstStyle/>
          <a:p>
            <a:r>
              <a:rPr lang="en-US" b="1" dirty="0" smtClean="0"/>
              <a:t>Exclusively Listed By</a:t>
            </a:r>
            <a:br>
              <a:rPr lang="en-US" b="1" dirty="0" smtClean="0"/>
            </a:br>
            <a:r>
              <a:rPr lang="en-US" b="1" dirty="0" smtClean="0"/>
              <a:t>Smoke Tree Commercial</a:t>
            </a:r>
            <a:br>
              <a:rPr lang="en-US" b="1" dirty="0" smtClean="0"/>
            </a:br>
            <a:r>
              <a:rPr lang="en-US" b="1" dirty="0" smtClean="0"/>
              <a:t>DRE #01135909</a:t>
            </a:r>
            <a:endParaRPr lang="en-US" b="1" dirty="0"/>
          </a:p>
        </p:txBody>
      </p:sp>
      <p:sp>
        <p:nvSpPr>
          <p:cNvPr id="3" name="Subtitle 2"/>
          <p:cNvSpPr>
            <a:spLocks noGrp="1"/>
          </p:cNvSpPr>
          <p:nvPr>
            <p:ph type="subTitle" idx="1"/>
          </p:nvPr>
        </p:nvSpPr>
        <p:spPr>
          <a:xfrm>
            <a:off x="4038600" y="304800"/>
            <a:ext cx="4495800" cy="5943600"/>
          </a:xfrm>
          <a:solidFill>
            <a:schemeClr val="accent3">
              <a:lumMod val="40000"/>
              <a:lumOff val="60000"/>
            </a:schemeClr>
          </a:solidFill>
        </p:spPr>
        <p:txBody>
          <a:bodyPr>
            <a:noAutofit/>
          </a:bodyPr>
          <a:lstStyle/>
          <a:p>
            <a:r>
              <a:rPr lang="en-US" sz="1000" b="1" dirty="0" smtClean="0">
                <a:solidFill>
                  <a:schemeClr val="tx1"/>
                </a:solidFill>
                <a:latin typeface="Arial" pitchFamily="34" charset="0"/>
                <a:cs typeface="Arial" pitchFamily="34" charset="0"/>
              </a:rPr>
              <a:t>GREGG COCHRAN, Broker CADRE 01135909</a:t>
            </a:r>
          </a:p>
          <a:p>
            <a:r>
              <a:rPr lang="en-US" sz="1000" b="1" dirty="0" smtClean="0">
                <a:solidFill>
                  <a:schemeClr val="tx1"/>
                </a:solidFill>
                <a:latin typeface="Arial" pitchFamily="34" charset="0"/>
                <a:cs typeface="Arial" pitchFamily="34" charset="0"/>
              </a:rPr>
              <a:t> 949-667-0322 </a:t>
            </a:r>
          </a:p>
          <a:p>
            <a:r>
              <a:rPr lang="en-US" sz="1000" b="1" dirty="0" smtClean="0">
                <a:solidFill>
                  <a:schemeClr val="tx1"/>
                </a:solidFill>
                <a:latin typeface="Arial" pitchFamily="34" charset="0"/>
                <a:cs typeface="Arial" pitchFamily="34" charset="0"/>
              </a:rPr>
              <a:t> stcrealestate@mail.com </a:t>
            </a:r>
          </a:p>
          <a:p>
            <a:pPr algn="just"/>
            <a:endParaRPr lang="en-US" sz="1000" b="1" dirty="0" smtClean="0">
              <a:solidFill>
                <a:schemeClr val="tx1"/>
              </a:solidFill>
              <a:latin typeface="Arial" pitchFamily="34" charset="0"/>
              <a:cs typeface="Arial" pitchFamily="34" charset="0"/>
            </a:endParaRPr>
          </a:p>
          <a:p>
            <a:pPr algn="just"/>
            <a:r>
              <a:rPr lang="en-US" sz="1000" dirty="0" smtClean="0">
                <a:solidFill>
                  <a:schemeClr val="tx1"/>
                </a:solidFill>
                <a:latin typeface="Arial" pitchFamily="34" charset="0"/>
                <a:cs typeface="Arial" pitchFamily="34" charset="0"/>
              </a:rPr>
              <a:t>PROFILE Started in the real estate business as a mortgage broker in 1995. By 2004 had converted the brokerage business to mortgage banking operation and transition into commercial lending. Had successfully closed 600+ mortgage loans covering residential and commercial borrowers. </a:t>
            </a:r>
          </a:p>
          <a:p>
            <a:pPr algn="just"/>
            <a:endParaRPr lang="en-US" sz="1000" dirty="0">
              <a:solidFill>
                <a:schemeClr val="tx1"/>
              </a:solidFill>
              <a:latin typeface="Arial" pitchFamily="34" charset="0"/>
              <a:cs typeface="Arial" pitchFamily="34" charset="0"/>
            </a:endParaRPr>
          </a:p>
          <a:p>
            <a:pPr algn="just"/>
            <a:r>
              <a:rPr lang="en-US" sz="1000" dirty="0" smtClean="0">
                <a:solidFill>
                  <a:schemeClr val="tx1"/>
                </a:solidFill>
                <a:latin typeface="Arial" pitchFamily="34" charset="0"/>
                <a:cs typeface="Arial" pitchFamily="34" charset="0"/>
              </a:rPr>
              <a:t>As part of converting from a brokerage to a banking operation became the chief credit officer, underwriter for conventional, government and commercial loans as a principal owner of the business. During this time period embarked on a secondary mission as a mortgage banking trainer. Authored 15 books for the training operation, which are also included in the Library of Congress achieves. </a:t>
            </a:r>
          </a:p>
          <a:p>
            <a:pPr algn="just"/>
            <a:endParaRPr lang="en-US" sz="1000" dirty="0">
              <a:solidFill>
                <a:schemeClr val="tx1"/>
              </a:solidFill>
              <a:latin typeface="Arial" pitchFamily="34" charset="0"/>
              <a:cs typeface="Arial" pitchFamily="34" charset="0"/>
            </a:endParaRPr>
          </a:p>
          <a:p>
            <a:pPr algn="just"/>
            <a:r>
              <a:rPr lang="en-US" sz="1000" dirty="0" smtClean="0">
                <a:solidFill>
                  <a:schemeClr val="tx1"/>
                </a:solidFill>
                <a:latin typeface="Arial" pitchFamily="34" charset="0"/>
                <a:cs typeface="Arial" pitchFamily="34" charset="0"/>
              </a:rPr>
              <a:t>Other milestones in related fields: Provided expert witness testimony in court cases involving mortgage and real estate fraud. Assisted the US Government, Department of The Treasury, Office of Thrift and Supervision to create the IFR (Independent Foreclosure Review) post the 2008 banking crisis. </a:t>
            </a:r>
          </a:p>
          <a:p>
            <a:pPr algn="just"/>
            <a:endParaRPr lang="en-US" sz="1000" dirty="0">
              <a:solidFill>
                <a:schemeClr val="tx1"/>
              </a:solidFill>
              <a:latin typeface="Arial" pitchFamily="34" charset="0"/>
              <a:cs typeface="Arial" pitchFamily="34" charset="0"/>
            </a:endParaRPr>
          </a:p>
          <a:p>
            <a:pPr algn="just"/>
            <a:r>
              <a:rPr lang="en-US" sz="1000" dirty="0" smtClean="0">
                <a:solidFill>
                  <a:schemeClr val="tx1"/>
                </a:solidFill>
                <a:latin typeface="Arial" pitchFamily="34" charset="0"/>
                <a:cs typeface="Arial" pitchFamily="34" charset="0"/>
              </a:rPr>
              <a:t>Upon the financial crash in 2008, worked to refocus business operations and opportunities in real estate sales. Smoke Tree Commercial Real Estate was established in 2010. Since the creation of STC Real Estate, have closed 200+ transactional sides representing sellers and buyers.</a:t>
            </a:r>
          </a:p>
          <a:p>
            <a:pPr algn="just"/>
            <a:endParaRPr lang="en-US" sz="1000" dirty="0">
              <a:solidFill>
                <a:schemeClr val="tx1"/>
              </a:solidFill>
              <a:latin typeface="Arial" pitchFamily="34" charset="0"/>
              <a:cs typeface="Arial" pitchFamily="34" charset="0"/>
            </a:endParaRPr>
          </a:p>
          <a:p>
            <a:pPr algn="just"/>
            <a:r>
              <a:rPr lang="en-US" sz="1000" dirty="0" smtClean="0">
                <a:solidFill>
                  <a:schemeClr val="tx1"/>
                </a:solidFill>
                <a:latin typeface="Arial" pitchFamily="34" charset="0"/>
                <a:cs typeface="Arial" pitchFamily="34" charset="0"/>
              </a:rPr>
              <a:t>In 2012 joined the Realtors Commercial Alliance of Orange County (the only commercial board of Realtors in California). Commencing in 2015 became a BOD member for this board and in 2018 became the board's Treasurer.</a:t>
            </a:r>
          </a:p>
          <a:p>
            <a:pPr algn="just"/>
            <a:endParaRPr lang="en-US" sz="1000" dirty="0" smtClean="0">
              <a:solidFill>
                <a:schemeClr val="tx1"/>
              </a:solidFill>
              <a:latin typeface="Arial" pitchFamily="34" charset="0"/>
              <a:cs typeface="Arial" pitchFamily="34" charset="0"/>
            </a:endParaRPr>
          </a:p>
          <a:p>
            <a:pPr algn="just"/>
            <a:r>
              <a:rPr lang="en-US" sz="1000" dirty="0" smtClean="0">
                <a:solidFill>
                  <a:schemeClr val="tx1"/>
                </a:solidFill>
                <a:latin typeface="Arial" pitchFamily="34" charset="0"/>
                <a:cs typeface="Arial" pitchFamily="34" charset="0"/>
              </a:rPr>
              <a:t>In 2023, joined the Realtors Land Institute as a member. </a:t>
            </a:r>
          </a:p>
          <a:p>
            <a:pPr algn="just"/>
            <a:endParaRPr lang="en-US" sz="1000" dirty="0">
              <a:solidFill>
                <a:schemeClr val="tx1"/>
              </a:solidFill>
              <a:latin typeface="Arial" pitchFamily="34" charset="0"/>
              <a:cs typeface="Arial" pitchFamily="34" charset="0"/>
            </a:endParaRPr>
          </a:p>
          <a:p>
            <a:pPr algn="just"/>
            <a:r>
              <a:rPr lang="en-US" sz="1000" dirty="0" smtClean="0">
                <a:solidFill>
                  <a:schemeClr val="tx1"/>
                </a:solidFill>
                <a:latin typeface="Arial" pitchFamily="34" charset="0"/>
                <a:cs typeface="Arial" pitchFamily="34" charset="0"/>
              </a:rPr>
              <a:t>Education/Licensing includes: CA Real Estate Broker, </a:t>
            </a:r>
            <a:r>
              <a:rPr lang="en-US" sz="1000" dirty="0" err="1" smtClean="0">
                <a:solidFill>
                  <a:schemeClr val="tx1"/>
                </a:solidFill>
                <a:latin typeface="Arial" pitchFamily="34" charset="0"/>
                <a:cs typeface="Arial" pitchFamily="34" charset="0"/>
              </a:rPr>
              <a:t>BSc</a:t>
            </a:r>
            <a:r>
              <a:rPr lang="en-US" sz="1000" dirty="0" smtClean="0">
                <a:solidFill>
                  <a:schemeClr val="tx1"/>
                </a:solidFill>
                <a:latin typeface="Arial" pitchFamily="34" charset="0"/>
                <a:cs typeface="Arial" pitchFamily="34" charset="0"/>
              </a:rPr>
              <a:t> Real Estate</a:t>
            </a:r>
            <a:r>
              <a:rPr lang="en-US" sz="1000" b="1" dirty="0" smtClean="0">
                <a:solidFill>
                  <a:schemeClr val="tx1"/>
                </a:solidFill>
                <a:latin typeface="Arial" pitchFamily="34" charset="0"/>
                <a:cs typeface="Arial" pitchFamily="34" charset="0"/>
              </a:rPr>
              <a:t>.</a:t>
            </a:r>
            <a:endParaRPr lang="en-US" sz="1000" b="1" dirty="0">
              <a:solidFill>
                <a:schemeClr val="tx1"/>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trance_on_St. Hwy 189.JPG"/>
          <p:cNvPicPr>
            <a:picLocks noChangeAspect="1"/>
          </p:cNvPicPr>
          <p:nvPr/>
        </p:nvPicPr>
        <p:blipFill>
          <a:blip r:embed="rId2" cstate="print">
            <a:lum bright="40000"/>
          </a:blip>
          <a:stretch>
            <a:fillRect/>
          </a:stretch>
        </p:blipFill>
        <p:spPr>
          <a:xfrm>
            <a:off x="157162" y="85725"/>
            <a:ext cx="8829675" cy="6686550"/>
          </a:xfrm>
          <a:prstGeom prst="rect">
            <a:avLst/>
          </a:prstGeom>
        </p:spPr>
      </p:pic>
      <p:sp>
        <p:nvSpPr>
          <p:cNvPr id="2" name="Title 1"/>
          <p:cNvSpPr>
            <a:spLocks noGrp="1"/>
          </p:cNvSpPr>
          <p:nvPr>
            <p:ph type="ctrTitle"/>
          </p:nvPr>
        </p:nvSpPr>
        <p:spPr>
          <a:xfrm>
            <a:off x="609600" y="457201"/>
            <a:ext cx="7772400" cy="914400"/>
          </a:xfrm>
          <a:solidFill>
            <a:schemeClr val="accent3">
              <a:lumMod val="40000"/>
              <a:lumOff val="60000"/>
            </a:schemeClr>
          </a:solidFill>
        </p:spPr>
        <p:txBody>
          <a:bodyPr/>
          <a:lstStyle/>
          <a:p>
            <a:r>
              <a:rPr lang="en-US" b="1" dirty="0" smtClean="0"/>
              <a:t>Investment Highlights</a:t>
            </a:r>
            <a:endParaRPr lang="en-US" b="1" dirty="0"/>
          </a:p>
        </p:txBody>
      </p:sp>
      <p:sp>
        <p:nvSpPr>
          <p:cNvPr id="3" name="Subtitle 2"/>
          <p:cNvSpPr>
            <a:spLocks noGrp="1"/>
          </p:cNvSpPr>
          <p:nvPr>
            <p:ph type="subTitle" idx="1"/>
          </p:nvPr>
        </p:nvSpPr>
        <p:spPr>
          <a:xfrm>
            <a:off x="609600" y="1676400"/>
            <a:ext cx="7696200" cy="4495800"/>
          </a:xfrm>
          <a:solidFill>
            <a:schemeClr val="accent3">
              <a:lumMod val="40000"/>
              <a:lumOff val="60000"/>
            </a:schemeClr>
          </a:solidFill>
        </p:spPr>
        <p:txBody>
          <a:bodyPr>
            <a:normAutofit fontScale="92500" lnSpcReduction="20000"/>
          </a:bodyPr>
          <a:lstStyle/>
          <a:p>
            <a:pPr marL="227013" indent="-169863" algn="l">
              <a:buFont typeface="Arial" pitchFamily="34" charset="0"/>
              <a:buChar char="•"/>
            </a:pPr>
            <a:r>
              <a:rPr lang="en-US" sz="2000" dirty="0" smtClean="0">
                <a:solidFill>
                  <a:schemeClr val="tx1"/>
                </a:solidFill>
              </a:rPr>
              <a:t>Blue Jay, CA is a vibrant unincorporated community located in the San Bernardino mountains.</a:t>
            </a:r>
          </a:p>
          <a:p>
            <a:pPr marL="227013" indent="-169863" algn="l">
              <a:buFont typeface="Arial" pitchFamily="34" charset="0"/>
              <a:buChar char="•"/>
            </a:pPr>
            <a:r>
              <a:rPr lang="en-US" sz="2000" dirty="0" smtClean="0">
                <a:solidFill>
                  <a:schemeClr val="tx1"/>
                </a:solidFill>
              </a:rPr>
              <a:t>Most of the residents (2314) are full time occupants.</a:t>
            </a:r>
          </a:p>
          <a:p>
            <a:pPr marL="227013" indent="-169863" algn="l">
              <a:buFont typeface="Arial" pitchFamily="34" charset="0"/>
              <a:buChar char="•"/>
            </a:pPr>
            <a:r>
              <a:rPr lang="en-US" sz="2000" dirty="0" smtClean="0">
                <a:solidFill>
                  <a:schemeClr val="tx1"/>
                </a:solidFill>
              </a:rPr>
              <a:t>Blue Jay is a CDP (Census Designated Place) which includes Lake Arrowhead.</a:t>
            </a:r>
          </a:p>
          <a:p>
            <a:pPr marL="227013" indent="-169863" algn="l">
              <a:buFont typeface="Arial" pitchFamily="34" charset="0"/>
              <a:buChar char="•"/>
            </a:pPr>
            <a:r>
              <a:rPr lang="en-US" sz="2000" dirty="0" smtClean="0">
                <a:solidFill>
                  <a:schemeClr val="tx1"/>
                </a:solidFill>
              </a:rPr>
              <a:t>The area offers a wide range of recreational activities including hiking, mountain biking, fishing, skiing/snow boarding, community events and festivals.</a:t>
            </a:r>
          </a:p>
          <a:p>
            <a:pPr marL="227013" indent="-169863" algn="l">
              <a:buFont typeface="Arial" pitchFamily="34" charset="0"/>
              <a:buChar char="•"/>
            </a:pPr>
            <a:r>
              <a:rPr lang="en-US" sz="2000" dirty="0" smtClean="0">
                <a:solidFill>
                  <a:schemeClr val="tx1"/>
                </a:solidFill>
              </a:rPr>
              <a:t>Wide variety hospitality options including Cabins, VRBO, </a:t>
            </a:r>
            <a:r>
              <a:rPr lang="en-US" sz="2000" dirty="0" err="1" smtClean="0">
                <a:solidFill>
                  <a:schemeClr val="tx1"/>
                </a:solidFill>
              </a:rPr>
              <a:t>AirBnB</a:t>
            </a:r>
            <a:r>
              <a:rPr lang="en-US" sz="2000" dirty="0" smtClean="0">
                <a:solidFill>
                  <a:schemeClr val="tx1"/>
                </a:solidFill>
              </a:rPr>
              <a:t>, hotels, motels catering to all.</a:t>
            </a:r>
          </a:p>
          <a:p>
            <a:pPr marL="227013" indent="-169863" algn="l">
              <a:buFont typeface="Arial" pitchFamily="34" charset="0"/>
              <a:buChar char="•"/>
            </a:pPr>
            <a:r>
              <a:rPr lang="en-US" sz="2000" dirty="0" smtClean="0">
                <a:solidFill>
                  <a:schemeClr val="tx1"/>
                </a:solidFill>
              </a:rPr>
              <a:t>Multiple shops and restaurants from drive-through to sit down adorn the area.</a:t>
            </a:r>
          </a:p>
          <a:p>
            <a:pPr marL="227013" indent="-169863" algn="l">
              <a:buFont typeface="Arial" pitchFamily="34" charset="0"/>
              <a:buChar char="•"/>
            </a:pPr>
            <a:r>
              <a:rPr lang="en-US" sz="2000" dirty="0" smtClean="0">
                <a:solidFill>
                  <a:schemeClr val="tx1"/>
                </a:solidFill>
              </a:rPr>
              <a:t>Visitors are a driving force to the area economy as well as vacation and second home owners.</a:t>
            </a:r>
          </a:p>
          <a:p>
            <a:pPr marL="227013" indent="-169863" algn="l">
              <a:buFont typeface="Arial" pitchFamily="34" charset="0"/>
              <a:buChar char="•"/>
            </a:pPr>
            <a:r>
              <a:rPr lang="en-US" sz="2000" dirty="0" smtClean="0">
                <a:solidFill>
                  <a:schemeClr val="tx1"/>
                </a:solidFill>
              </a:rPr>
              <a:t>Situated in the San Bernardino National Forest Area.</a:t>
            </a:r>
          </a:p>
          <a:p>
            <a:pPr marL="227013" indent="-169863" algn="l">
              <a:buFont typeface="Arial" pitchFamily="34" charset="0"/>
              <a:buChar char="•"/>
            </a:pPr>
            <a:r>
              <a:rPr lang="en-US" sz="2000" dirty="0" smtClean="0">
                <a:solidFill>
                  <a:schemeClr val="tx1"/>
                </a:solidFill>
              </a:rPr>
              <a:t>Closest internal airport is located in Ontario, CA (ONT).</a:t>
            </a:r>
          </a:p>
          <a:p>
            <a:pPr marL="227013" indent="-169863" algn="l">
              <a:buFont typeface="Arial" pitchFamily="34" charset="0"/>
              <a:buChar char="•"/>
            </a:pPr>
            <a:endParaRPr lang="en-US" sz="2000" dirty="0" smtClean="0">
              <a:solidFill>
                <a:schemeClr val="tx1"/>
              </a:solidFill>
            </a:endParaRPr>
          </a:p>
          <a:p>
            <a:pPr algn="l"/>
            <a:endParaRPr lang="en-US" dirty="0" smtClean="0">
              <a:solidFill>
                <a:schemeClr val="tx1"/>
              </a:solidFill>
            </a:endParaRPr>
          </a:p>
          <a:p>
            <a:pPr algn="l">
              <a:buFont typeface="Arial" pitchFamily="34" charset="0"/>
              <a:buChar char="•"/>
            </a:pPr>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trance_on_St. Hwy 189.JPG"/>
          <p:cNvPicPr>
            <a:picLocks noChangeAspect="1"/>
          </p:cNvPicPr>
          <p:nvPr/>
        </p:nvPicPr>
        <p:blipFill>
          <a:blip r:embed="rId2" cstate="print">
            <a:lum bright="40000"/>
          </a:blip>
          <a:stretch>
            <a:fillRect/>
          </a:stretch>
        </p:blipFill>
        <p:spPr>
          <a:xfrm>
            <a:off x="157162" y="85725"/>
            <a:ext cx="8829675" cy="6686550"/>
          </a:xfrm>
          <a:prstGeom prst="rect">
            <a:avLst/>
          </a:prstGeom>
        </p:spPr>
      </p:pic>
      <p:sp>
        <p:nvSpPr>
          <p:cNvPr id="2" name="Title 1"/>
          <p:cNvSpPr>
            <a:spLocks noGrp="1"/>
          </p:cNvSpPr>
          <p:nvPr>
            <p:ph type="ctrTitle"/>
          </p:nvPr>
        </p:nvSpPr>
        <p:spPr>
          <a:xfrm>
            <a:off x="381000" y="228600"/>
            <a:ext cx="8458200" cy="6400800"/>
          </a:xfrm>
          <a:solidFill>
            <a:schemeClr val="accent3">
              <a:lumMod val="40000"/>
              <a:lumOff val="60000"/>
            </a:schemeClr>
          </a:solidFill>
        </p:spPr>
        <p:txBody>
          <a:bodyPr>
            <a:normAutofit fontScale="90000"/>
          </a:bodyPr>
          <a:lstStyle/>
          <a:p>
            <a:pPr algn="l"/>
            <a:r>
              <a:rPr lang="en-US" sz="2000" dirty="0"/>
              <a:t>Imagine owning 35.61 acres of untouched forest land in the Lake Arrowhead area of Blue Jay. This land has a rich history as the former site of the Pacific Electric Company's retreat and conference center, and later the Pine View Lodge Resort, a popular destination from 1942 to 1973, and the host of the Lake Arrowhead Music Festival. The resort buildings and 40 cabins are gone, but some of their foundations remain as a testament to the past. </a:t>
            </a:r>
            <a:br>
              <a:rPr lang="en-US" sz="2000" dirty="0"/>
            </a:br>
            <a:r>
              <a:rPr lang="en-US" sz="2000" dirty="0" smtClean="0"/>
              <a:t/>
            </a:r>
            <a:br>
              <a:rPr lang="en-US" sz="2000" dirty="0" smtClean="0"/>
            </a:br>
            <a:r>
              <a:rPr lang="en-US" sz="2000" dirty="0" smtClean="0"/>
              <a:t>The </a:t>
            </a:r>
            <a:r>
              <a:rPr lang="en-US" sz="2000" dirty="0"/>
              <a:t>land is home to a variety of native trees on approximately 27 acres, such as Canyon Live Oak, Ponderosa Pine, Coulter Pine and California Black Oak, forming a beautiful and diverse canopy that reaches up to 38 feet high</a:t>
            </a:r>
            <a:r>
              <a:rPr lang="en-US" sz="2000" dirty="0" smtClean="0"/>
              <a:t>. The forest is estimated to be 138 years old.  </a:t>
            </a:r>
            <a:r>
              <a:rPr lang="en-US" sz="2000" dirty="0"/>
              <a:t>The land also has three natural springs, according to local legend. </a:t>
            </a:r>
            <a:br>
              <a:rPr lang="en-US" sz="2000" dirty="0"/>
            </a:br>
            <a:r>
              <a:rPr lang="en-US" sz="2000" dirty="0" smtClean="0"/>
              <a:t/>
            </a:r>
            <a:br>
              <a:rPr lang="en-US" sz="2000" dirty="0" smtClean="0"/>
            </a:br>
            <a:r>
              <a:rPr lang="en-US" sz="2000" dirty="0" smtClean="0"/>
              <a:t>The </a:t>
            </a:r>
            <a:r>
              <a:rPr lang="en-US" sz="2000" dirty="0"/>
              <a:t>land is zoned RM-14,000 and has an elevation range from 5,280 to 5,498 ft.  For the most part the land consists of level areas and others which have slight upward slopes of elevation increase up to 218 ft. The land owner directly to the south is the US Government; to the west is a residential HOA and to the north a private owner.</a:t>
            </a:r>
            <a:br>
              <a:rPr lang="en-US" sz="2000" dirty="0"/>
            </a:br>
            <a:r>
              <a:rPr lang="en-US" sz="2000" dirty="0"/>
              <a:t>This property offers many possibilities for different uses, such as a) custom home development (one or more units), b) a zoning change to Reservation Conservation [which may qualify for tax credits</a:t>
            </a:r>
            <a:r>
              <a:rPr lang="en-US" sz="2000" dirty="0" smtClean="0"/>
              <a:t>], c) event use center, such as wedding venues, d) use as a group home, </a:t>
            </a:r>
            <a:r>
              <a:rPr lang="en-US" sz="2000" smtClean="0"/>
              <a:t>religious retreat, etc. </a:t>
            </a:r>
            <a:r>
              <a:rPr lang="en-US" sz="2000" dirty="0"/>
              <a:t>Other uses could be an acquisition to meet Carbon Credits needs. </a:t>
            </a:r>
            <a:br>
              <a:rPr lang="en-US" sz="2000" dirty="0"/>
            </a:br>
            <a:r>
              <a:rPr lang="en-US" sz="2000" dirty="0" smtClean="0"/>
              <a:t/>
            </a:r>
            <a:br>
              <a:rPr lang="en-US" sz="2000" dirty="0" smtClean="0"/>
            </a:br>
            <a:r>
              <a:rPr lang="en-US" sz="2000" dirty="0" smtClean="0"/>
              <a:t>This </a:t>
            </a:r>
            <a:r>
              <a:rPr lang="en-US" sz="2000" dirty="0"/>
              <a:t>is a rare opportunity to own a piece of history and nature in a convenient location</a:t>
            </a:r>
            <a:r>
              <a:rPr lang="en-US" sz="2000"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trance_on_St. Hwy 189.JPG"/>
          <p:cNvPicPr>
            <a:picLocks noChangeAspect="1"/>
          </p:cNvPicPr>
          <p:nvPr/>
        </p:nvPicPr>
        <p:blipFill>
          <a:blip r:embed="rId2" cstate="print">
            <a:lum bright="40000"/>
          </a:blip>
          <a:stretch>
            <a:fillRect/>
          </a:stretch>
        </p:blipFill>
        <p:spPr>
          <a:xfrm>
            <a:off x="157162" y="85725"/>
            <a:ext cx="8829675" cy="6686550"/>
          </a:xfrm>
          <a:prstGeom prst="rect">
            <a:avLst/>
          </a:prstGeom>
        </p:spPr>
      </p:pic>
      <p:sp>
        <p:nvSpPr>
          <p:cNvPr id="2" name="Title 1"/>
          <p:cNvSpPr>
            <a:spLocks noGrp="1"/>
          </p:cNvSpPr>
          <p:nvPr>
            <p:ph type="ctrTitle"/>
          </p:nvPr>
        </p:nvSpPr>
        <p:spPr>
          <a:xfrm>
            <a:off x="1447800" y="228600"/>
            <a:ext cx="6096000" cy="6400800"/>
          </a:xfrm>
          <a:solidFill>
            <a:schemeClr val="accent3">
              <a:lumMod val="40000"/>
              <a:lumOff val="60000"/>
            </a:schemeClr>
          </a:solidFill>
        </p:spPr>
        <p:txBody>
          <a:bodyPr>
            <a:normAutofit/>
          </a:bodyPr>
          <a:lstStyle/>
          <a:p>
            <a:pPr marL="457200" indent="-457200" algn="l"/>
            <a:r>
              <a:rPr lang="en-US" sz="1800" b="1" dirty="0" smtClean="0"/>
              <a:t>Potential </a:t>
            </a:r>
            <a:r>
              <a:rPr lang="en-US" sz="1800" b="1" dirty="0" smtClean="0"/>
              <a:t>Land Use Opportunities</a:t>
            </a:r>
            <a:r>
              <a:rPr lang="en-US" sz="1800" b="1" dirty="0" smtClean="0"/>
              <a:t>:</a:t>
            </a:r>
            <a:br>
              <a:rPr lang="en-US" sz="1800" b="1" dirty="0" smtClean="0"/>
            </a:br>
            <a:r>
              <a:rPr lang="en-US" sz="1800" dirty="0" smtClean="0"/>
              <a:t/>
            </a:r>
            <a:br>
              <a:rPr lang="en-US" sz="1800" dirty="0" smtClean="0"/>
            </a:br>
            <a:r>
              <a:rPr lang="en-US" sz="1800" dirty="0" smtClean="0"/>
              <a:t>AG/Timber, </a:t>
            </a:r>
            <a:br>
              <a:rPr lang="en-US" sz="1800" dirty="0" smtClean="0"/>
            </a:br>
            <a:r>
              <a:rPr lang="en-US" sz="1800" dirty="0" smtClean="0"/>
              <a:t>Resource </a:t>
            </a:r>
            <a:r>
              <a:rPr lang="en-US" sz="1800" dirty="0" smtClean="0"/>
              <a:t>&amp; Open Space uses, </a:t>
            </a:r>
            <a:r>
              <a:rPr lang="en-US" sz="1800" dirty="0" smtClean="0"/>
              <a:t/>
            </a:r>
            <a:br>
              <a:rPr lang="en-US" sz="1800" dirty="0" smtClean="0"/>
            </a:br>
            <a:r>
              <a:rPr lang="en-US" sz="1800" dirty="0" smtClean="0"/>
              <a:t>Meeting </a:t>
            </a:r>
            <a:r>
              <a:rPr lang="en-US" sz="1800" dirty="0" smtClean="0"/>
              <a:t>Facility (public or private), </a:t>
            </a:r>
            <a:r>
              <a:rPr lang="en-US" sz="1800" dirty="0" smtClean="0"/>
              <a:t/>
            </a:r>
            <a:br>
              <a:rPr lang="en-US" sz="1800" dirty="0" smtClean="0"/>
            </a:br>
            <a:r>
              <a:rPr lang="en-US" sz="1800" dirty="0" smtClean="0"/>
              <a:t>Park</a:t>
            </a:r>
            <a:r>
              <a:rPr lang="en-US" sz="1800" dirty="0" smtClean="0"/>
              <a:t>, </a:t>
            </a:r>
            <a:r>
              <a:rPr lang="en-US" sz="1800" dirty="0" smtClean="0"/>
              <a:t/>
            </a:r>
            <a:br>
              <a:rPr lang="en-US" sz="1800" dirty="0" smtClean="0"/>
            </a:br>
            <a:r>
              <a:rPr lang="en-US" sz="1800" dirty="0" smtClean="0"/>
              <a:t>Playground</a:t>
            </a:r>
            <a:r>
              <a:rPr lang="en-US" sz="1800" dirty="0" smtClean="0"/>
              <a:t>, </a:t>
            </a:r>
            <a:r>
              <a:rPr lang="en-US" sz="1800" dirty="0" smtClean="0"/>
              <a:t/>
            </a:r>
            <a:br>
              <a:rPr lang="en-US" sz="1800" dirty="0" smtClean="0"/>
            </a:br>
            <a:r>
              <a:rPr lang="en-US" sz="1800" dirty="0" smtClean="0"/>
              <a:t>Place </a:t>
            </a:r>
            <a:r>
              <a:rPr lang="en-US" sz="1800" dirty="0" smtClean="0"/>
              <a:t>of </a:t>
            </a:r>
            <a:r>
              <a:rPr lang="en-US" sz="1800" dirty="0" smtClean="0"/>
              <a:t>Worship (Religious Use), </a:t>
            </a:r>
            <a:br>
              <a:rPr lang="en-US" sz="1800" dirty="0" smtClean="0"/>
            </a:br>
            <a:r>
              <a:rPr lang="en-US" sz="1800" dirty="0" smtClean="0"/>
              <a:t>Residential </a:t>
            </a:r>
            <a:r>
              <a:rPr lang="en-US" sz="1800" dirty="0" smtClean="0"/>
              <a:t>Development, </a:t>
            </a:r>
            <a:r>
              <a:rPr lang="en-US" sz="1800" dirty="0" smtClean="0"/>
              <a:t/>
            </a:r>
            <a:br>
              <a:rPr lang="en-US" sz="1800" dirty="0" smtClean="0"/>
            </a:br>
            <a:r>
              <a:rPr lang="en-US" sz="1800" dirty="0" smtClean="0"/>
              <a:t>Dependent </a:t>
            </a:r>
            <a:r>
              <a:rPr lang="en-US" sz="1800" dirty="0" smtClean="0"/>
              <a:t>Housing, </a:t>
            </a:r>
            <a:r>
              <a:rPr lang="en-US" sz="1800" dirty="0" smtClean="0"/>
              <a:t/>
            </a:r>
            <a:br>
              <a:rPr lang="en-US" sz="1800" dirty="0" smtClean="0"/>
            </a:br>
            <a:r>
              <a:rPr lang="en-US" sz="1800" dirty="0" smtClean="0"/>
              <a:t>Group </a:t>
            </a:r>
            <a:r>
              <a:rPr lang="en-US" sz="1800" dirty="0" smtClean="0"/>
              <a:t>Residential</a:t>
            </a:r>
            <a:r>
              <a:rPr lang="en-US" sz="1800" dirty="0" smtClean="0"/>
              <a:t>,</a:t>
            </a:r>
            <a:br>
              <a:rPr lang="en-US" sz="1800" dirty="0" smtClean="0"/>
            </a:br>
            <a:r>
              <a:rPr lang="en-US" sz="1800" dirty="0" smtClean="0"/>
              <a:t> </a:t>
            </a:r>
            <a:r>
              <a:rPr lang="en-US" sz="1800" dirty="0" smtClean="0"/>
              <a:t>Guest House, </a:t>
            </a:r>
            <a:r>
              <a:rPr lang="en-US" sz="1800" dirty="0" smtClean="0"/>
              <a:t/>
            </a:r>
            <a:br>
              <a:rPr lang="en-US" sz="1800" dirty="0" smtClean="0"/>
            </a:br>
            <a:r>
              <a:rPr lang="en-US" sz="1800" dirty="0" smtClean="0"/>
              <a:t>MHP</a:t>
            </a:r>
            <a:r>
              <a:rPr lang="en-US" sz="1800" dirty="0" smtClean="0"/>
              <a:t>, </a:t>
            </a:r>
            <a:r>
              <a:rPr lang="en-US" sz="1800" dirty="0" smtClean="0"/>
              <a:t/>
            </a:r>
            <a:br>
              <a:rPr lang="en-US" sz="1800" dirty="0" smtClean="0"/>
            </a:br>
            <a:r>
              <a:rPr lang="en-US" sz="1800" dirty="0" smtClean="0"/>
              <a:t>Multiple </a:t>
            </a:r>
            <a:r>
              <a:rPr lang="en-US" sz="1800" dirty="0" smtClean="0"/>
              <a:t>Dwelling Units 50+, </a:t>
            </a:r>
            <a:r>
              <a:rPr lang="en-US" sz="1800" dirty="0" smtClean="0"/>
              <a:t/>
            </a:r>
            <a:br>
              <a:rPr lang="en-US" sz="1800" dirty="0" smtClean="0"/>
            </a:br>
            <a:r>
              <a:rPr lang="en-US" sz="1800" dirty="0" smtClean="0"/>
              <a:t>Child </a:t>
            </a:r>
            <a:r>
              <a:rPr lang="en-US" sz="1800" dirty="0" smtClean="0"/>
              <a:t>Care, </a:t>
            </a:r>
            <a:r>
              <a:rPr lang="en-US" sz="1800" dirty="0" smtClean="0"/>
              <a:t/>
            </a:r>
            <a:br>
              <a:rPr lang="en-US" sz="1800" dirty="0" smtClean="0"/>
            </a:br>
            <a:r>
              <a:rPr lang="en-US" sz="1800" dirty="0" smtClean="0"/>
              <a:t>Licensed </a:t>
            </a:r>
            <a:r>
              <a:rPr lang="en-US" sz="1800" dirty="0" smtClean="0"/>
              <a:t>Residential Care, </a:t>
            </a:r>
            <a:r>
              <a:rPr lang="en-US" sz="1800" dirty="0" smtClean="0"/>
              <a:t/>
            </a:r>
            <a:br>
              <a:rPr lang="en-US" sz="1800" dirty="0" smtClean="0"/>
            </a:br>
            <a:r>
              <a:rPr lang="en-US" sz="1800" dirty="0" smtClean="0"/>
              <a:t>Lodging </a:t>
            </a:r>
            <a:r>
              <a:rPr lang="en-US" sz="1800" dirty="0" smtClean="0"/>
              <a:t>(</a:t>
            </a:r>
            <a:r>
              <a:rPr lang="en-US" sz="1800" dirty="0" err="1" smtClean="0"/>
              <a:t>BnB</a:t>
            </a:r>
            <a:r>
              <a:rPr lang="en-US" sz="1800" dirty="0" smtClean="0"/>
              <a:t>), </a:t>
            </a:r>
            <a:r>
              <a:rPr lang="en-US" sz="1800" dirty="0" smtClean="0"/>
              <a:t/>
            </a:r>
            <a:br>
              <a:rPr lang="en-US" sz="1800" dirty="0" smtClean="0"/>
            </a:br>
            <a:r>
              <a:rPr lang="en-US" sz="1800" dirty="0" smtClean="0"/>
              <a:t>Short-term </a:t>
            </a:r>
            <a:r>
              <a:rPr lang="en-US" sz="1800" dirty="0" smtClean="0"/>
              <a:t>home </a:t>
            </a:r>
            <a:r>
              <a:rPr lang="en-US" sz="1800" dirty="0" smtClean="0"/>
              <a:t>rentals (community of short-term rentals), </a:t>
            </a:r>
            <a:br>
              <a:rPr lang="en-US" sz="1800" dirty="0" smtClean="0"/>
            </a:br>
            <a:r>
              <a:rPr lang="en-US" sz="1800" dirty="0" smtClean="0"/>
              <a:t>Temp </a:t>
            </a:r>
            <a:r>
              <a:rPr lang="en-US" sz="1800" dirty="0" smtClean="0"/>
              <a:t>Special Events (Wedding Venue, etc.).</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trance_on_St. Hwy 189.JPG"/>
          <p:cNvPicPr>
            <a:picLocks noChangeAspect="1"/>
          </p:cNvPicPr>
          <p:nvPr/>
        </p:nvPicPr>
        <p:blipFill>
          <a:blip r:embed="rId2" cstate="print">
            <a:lum bright="40000"/>
          </a:blip>
          <a:stretch>
            <a:fillRect/>
          </a:stretch>
        </p:blipFill>
        <p:spPr>
          <a:xfrm>
            <a:off x="157162" y="85725"/>
            <a:ext cx="8829675" cy="6686550"/>
          </a:xfrm>
          <a:prstGeom prst="rect">
            <a:avLst/>
          </a:prstGeom>
        </p:spPr>
      </p:pic>
      <p:sp>
        <p:nvSpPr>
          <p:cNvPr id="3" name="Subtitle 2"/>
          <p:cNvSpPr>
            <a:spLocks noGrp="1"/>
          </p:cNvSpPr>
          <p:nvPr>
            <p:ph type="subTitle" idx="1"/>
          </p:nvPr>
        </p:nvSpPr>
        <p:spPr>
          <a:xfrm>
            <a:off x="381000" y="990600"/>
            <a:ext cx="3124200" cy="4953000"/>
          </a:xfrm>
          <a:solidFill>
            <a:schemeClr val="accent3">
              <a:lumMod val="40000"/>
              <a:lumOff val="60000"/>
            </a:schemeClr>
          </a:solidFill>
        </p:spPr>
        <p:txBody>
          <a:bodyPr>
            <a:normAutofit/>
          </a:bodyPr>
          <a:lstStyle/>
          <a:p>
            <a:pPr algn="l"/>
            <a:r>
              <a:rPr lang="en-US" sz="2400" b="1" dirty="0" smtClean="0">
                <a:solidFill>
                  <a:schemeClr val="tx1"/>
                </a:solidFill>
              </a:rPr>
              <a:t>Address: </a:t>
            </a:r>
            <a:r>
              <a:rPr lang="en-US" sz="2400" dirty="0" smtClean="0">
                <a:solidFill>
                  <a:schemeClr val="tx1"/>
                </a:solidFill>
              </a:rPr>
              <a:t>26963 State Hwy 189, Blue Jay, CA</a:t>
            </a:r>
          </a:p>
          <a:p>
            <a:pPr algn="l"/>
            <a:r>
              <a:rPr lang="en-US" sz="2400" b="1" dirty="0" smtClean="0">
                <a:solidFill>
                  <a:schemeClr val="tx1"/>
                </a:solidFill>
              </a:rPr>
              <a:t>APN: </a:t>
            </a:r>
            <a:r>
              <a:rPr lang="en-US" sz="2400" dirty="0" smtClean="0">
                <a:solidFill>
                  <a:schemeClr val="tx1"/>
                </a:solidFill>
              </a:rPr>
              <a:t>0335-011-29</a:t>
            </a:r>
          </a:p>
          <a:p>
            <a:pPr algn="l"/>
            <a:r>
              <a:rPr lang="en-US" sz="2400" b="1" dirty="0" smtClean="0">
                <a:solidFill>
                  <a:schemeClr val="tx1"/>
                </a:solidFill>
              </a:rPr>
              <a:t>Ownership:</a:t>
            </a:r>
            <a:r>
              <a:rPr lang="en-US" sz="2400" dirty="0" smtClean="0">
                <a:solidFill>
                  <a:schemeClr val="tx1"/>
                </a:solidFill>
              </a:rPr>
              <a:t> Fee Simple</a:t>
            </a:r>
          </a:p>
          <a:p>
            <a:pPr algn="l"/>
            <a:r>
              <a:rPr lang="en-US" sz="2400" b="1" dirty="0" smtClean="0">
                <a:solidFill>
                  <a:schemeClr val="tx1"/>
                </a:solidFill>
              </a:rPr>
              <a:t>Lot Size:  ±</a:t>
            </a:r>
            <a:r>
              <a:rPr lang="en-US" sz="2400" dirty="0" smtClean="0">
                <a:solidFill>
                  <a:schemeClr val="tx1"/>
                </a:solidFill>
              </a:rPr>
              <a:t>35.61 AC</a:t>
            </a:r>
          </a:p>
          <a:p>
            <a:pPr algn="l"/>
            <a:r>
              <a:rPr lang="en-US" sz="2400" b="1" dirty="0" smtClean="0">
                <a:solidFill>
                  <a:schemeClr val="tx1"/>
                </a:solidFill>
              </a:rPr>
              <a:t>Zoning:</a:t>
            </a:r>
            <a:r>
              <a:rPr lang="en-US" sz="2400" dirty="0" smtClean="0">
                <a:solidFill>
                  <a:schemeClr val="tx1"/>
                </a:solidFill>
              </a:rPr>
              <a:t> RM-14000</a:t>
            </a:r>
          </a:p>
          <a:p>
            <a:pPr algn="l"/>
            <a:r>
              <a:rPr lang="en-US" sz="2400" b="1" dirty="0" smtClean="0">
                <a:solidFill>
                  <a:schemeClr val="tx1"/>
                </a:solidFill>
              </a:rPr>
              <a:t>Asking: </a:t>
            </a:r>
            <a:r>
              <a:rPr lang="en-US" sz="2400" dirty="0" smtClean="0">
                <a:solidFill>
                  <a:schemeClr val="tx1"/>
                </a:solidFill>
              </a:rPr>
              <a:t>$</a:t>
            </a:r>
            <a:r>
              <a:rPr lang="en-US" sz="2400" dirty="0" smtClean="0">
                <a:solidFill>
                  <a:schemeClr val="tx1"/>
                </a:solidFill>
              </a:rPr>
              <a:t>1,798,000</a:t>
            </a:r>
            <a:endParaRPr lang="en-US" sz="2400" dirty="0" smtClean="0">
              <a:solidFill>
                <a:schemeClr val="tx1"/>
              </a:solidFill>
            </a:endParaRPr>
          </a:p>
          <a:p>
            <a:pPr algn="l"/>
            <a:r>
              <a:rPr lang="en-US" sz="2400" b="1" dirty="0" smtClean="0">
                <a:solidFill>
                  <a:schemeClr val="tx1"/>
                </a:solidFill>
              </a:rPr>
              <a:t>Last Valuation: </a:t>
            </a:r>
            <a:r>
              <a:rPr lang="en-US" sz="2400" dirty="0" smtClean="0">
                <a:solidFill>
                  <a:schemeClr val="tx1"/>
                </a:solidFill>
              </a:rPr>
              <a:t>11-18-2021 ($1,790,000) </a:t>
            </a:r>
          </a:p>
          <a:p>
            <a:pPr algn="l"/>
            <a:r>
              <a:rPr lang="en-US" sz="2400" dirty="0" smtClean="0">
                <a:solidFill>
                  <a:schemeClr val="tx1"/>
                </a:solidFill>
              </a:rPr>
              <a:t>[MAI Appraisal]</a:t>
            </a:r>
            <a:endParaRPr lang="en-US" sz="2400" b="1" dirty="0">
              <a:solidFill>
                <a:schemeClr val="tx1"/>
              </a:solidFill>
            </a:endParaRPr>
          </a:p>
        </p:txBody>
      </p:sp>
      <p:pic>
        <p:nvPicPr>
          <p:cNvPr id="6" name="Picture 5" descr="SiteJPG.JPG"/>
          <p:cNvPicPr>
            <a:picLocks noChangeAspect="1"/>
          </p:cNvPicPr>
          <p:nvPr/>
        </p:nvPicPr>
        <p:blipFill>
          <a:blip r:embed="rId3" cstate="print"/>
          <a:stretch>
            <a:fillRect/>
          </a:stretch>
        </p:blipFill>
        <p:spPr>
          <a:xfrm>
            <a:off x="3810000" y="1219200"/>
            <a:ext cx="4881563"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trance_on_St. Hwy 189.JPG"/>
          <p:cNvPicPr>
            <a:picLocks noChangeAspect="1"/>
          </p:cNvPicPr>
          <p:nvPr/>
        </p:nvPicPr>
        <p:blipFill>
          <a:blip r:embed="rId2" cstate="print">
            <a:lum bright="40000"/>
          </a:blip>
          <a:stretch>
            <a:fillRect/>
          </a:stretch>
        </p:blipFill>
        <p:spPr>
          <a:xfrm>
            <a:off x="157162" y="85725"/>
            <a:ext cx="8829675" cy="668655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5" name="Table 4"/>
          <p:cNvGraphicFramePr>
            <a:graphicFrameLocks noGrp="1"/>
          </p:cNvGraphicFramePr>
          <p:nvPr/>
        </p:nvGraphicFramePr>
        <p:xfrm>
          <a:off x="228600" y="1143000"/>
          <a:ext cx="8534401" cy="4650646"/>
        </p:xfrm>
        <a:graphic>
          <a:graphicData uri="http://schemas.openxmlformats.org/drawingml/2006/table">
            <a:tbl>
              <a:tblPr firstRow="1" bandRow="1">
                <a:tableStyleId>{5C22544A-7EE6-4342-B048-85BDC9FD1C3A}</a:tableStyleId>
              </a:tblPr>
              <a:tblGrid>
                <a:gridCol w="457200"/>
                <a:gridCol w="1524000"/>
                <a:gridCol w="685800"/>
                <a:gridCol w="1752600"/>
                <a:gridCol w="1066800"/>
                <a:gridCol w="1295400"/>
                <a:gridCol w="914400"/>
                <a:gridCol w="838201"/>
              </a:tblGrid>
              <a:tr h="327131">
                <a:tc>
                  <a:txBody>
                    <a:bodyPr/>
                    <a:lstStyle/>
                    <a:p>
                      <a:pPr algn="l" fontAlgn="b"/>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dirty="0" smtClean="0">
                          <a:solidFill>
                            <a:srgbClr val="000000"/>
                          </a:solidFill>
                          <a:latin typeface="Calibri"/>
                        </a:rPr>
                        <a:t>Site</a:t>
                      </a:r>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a:solidFill>
                            <a:srgbClr val="000000"/>
                          </a:solidFill>
                          <a:latin typeface="Calibri"/>
                        </a:rPr>
                        <a:t>City</a:t>
                      </a:r>
                    </a:p>
                  </a:txBody>
                  <a:tcPr marL="9525" marR="9525" marT="9525" marB="0" anchor="b"/>
                </a:tc>
                <a:tc>
                  <a:txBody>
                    <a:bodyPr/>
                    <a:lstStyle/>
                    <a:p>
                      <a:pPr algn="l" fontAlgn="b"/>
                      <a:r>
                        <a:rPr lang="en-US" sz="2000" b="0" i="0" u="none" strike="noStrike">
                          <a:solidFill>
                            <a:srgbClr val="000000"/>
                          </a:solidFill>
                          <a:latin typeface="Calibri"/>
                        </a:rPr>
                        <a:t>Price</a:t>
                      </a:r>
                    </a:p>
                  </a:txBody>
                  <a:tcPr marL="9525" marR="9525" marT="9525" marB="0" anchor="b"/>
                </a:tc>
                <a:tc>
                  <a:txBody>
                    <a:bodyPr/>
                    <a:lstStyle/>
                    <a:p>
                      <a:pPr algn="l" fontAlgn="b"/>
                      <a:r>
                        <a:rPr lang="en-US" sz="2000" b="0" i="0" u="none" strike="noStrike">
                          <a:solidFill>
                            <a:srgbClr val="000000"/>
                          </a:solidFill>
                          <a:latin typeface="Calibri"/>
                        </a:rPr>
                        <a:t>AC</a:t>
                      </a:r>
                    </a:p>
                  </a:txBody>
                  <a:tcPr marL="9525" marR="9525" marT="9525" marB="0" anchor="b"/>
                </a:tc>
                <a:tc>
                  <a:txBody>
                    <a:bodyPr/>
                    <a:lstStyle/>
                    <a:p>
                      <a:pPr algn="l" fontAlgn="b"/>
                      <a:r>
                        <a:rPr lang="en-US" sz="2000" b="0" i="0" u="none" strike="noStrike">
                          <a:solidFill>
                            <a:srgbClr val="000000"/>
                          </a:solidFill>
                          <a:latin typeface="Calibri"/>
                        </a:rPr>
                        <a:t>Date</a:t>
                      </a:r>
                    </a:p>
                  </a:txBody>
                  <a:tcPr marL="9525" marR="9525" marT="9525" marB="0" anchor="b"/>
                </a:tc>
                <a:tc>
                  <a:txBody>
                    <a:bodyPr/>
                    <a:lstStyle/>
                    <a:p>
                      <a:pPr algn="l" fontAlgn="b"/>
                      <a:r>
                        <a:rPr lang="en-US" sz="2000" b="0" i="0" u="none" strike="noStrike">
                          <a:solidFill>
                            <a:srgbClr val="000000"/>
                          </a:solidFill>
                          <a:latin typeface="Calibri"/>
                        </a:rPr>
                        <a:t>Status</a:t>
                      </a:r>
                    </a:p>
                  </a:txBody>
                  <a:tcPr marL="9525" marR="9525" marT="9525" marB="0" anchor="b"/>
                </a:tc>
                <a:tc>
                  <a:txBody>
                    <a:bodyPr/>
                    <a:lstStyle/>
                    <a:p>
                      <a:pPr algn="l" fontAlgn="b"/>
                      <a:r>
                        <a:rPr lang="en-US" sz="2000" b="0" i="0" u="none" strike="noStrike" dirty="0">
                          <a:solidFill>
                            <a:srgbClr val="000000"/>
                          </a:solidFill>
                          <a:latin typeface="Calibri"/>
                        </a:rPr>
                        <a:t>Zoning</a:t>
                      </a:r>
                    </a:p>
                  </a:txBody>
                  <a:tcPr marL="9525" marR="9525" marT="9525" marB="0" anchor="b"/>
                </a:tc>
              </a:tr>
              <a:tr h="815869">
                <a:tc>
                  <a:txBody>
                    <a:bodyPr/>
                    <a:lstStyle/>
                    <a:p>
                      <a:pPr algn="l" fontAlgn="b"/>
                      <a:r>
                        <a:rPr lang="en-US" sz="2000" b="0" i="0" u="none" strike="noStrike" dirty="0" smtClean="0">
                          <a:solidFill>
                            <a:srgbClr val="000000"/>
                          </a:solidFill>
                          <a:latin typeface="Calibri"/>
                        </a:rPr>
                        <a:t>#4</a:t>
                      </a:r>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a:solidFill>
                            <a:srgbClr val="000000"/>
                          </a:solidFill>
                          <a:latin typeface="Calibri"/>
                        </a:rPr>
                        <a:t>Amargosa Rd</a:t>
                      </a:r>
                    </a:p>
                  </a:txBody>
                  <a:tcPr marL="9525" marR="9525" marT="9525" marB="0" anchor="b"/>
                </a:tc>
                <a:tc>
                  <a:txBody>
                    <a:bodyPr/>
                    <a:lstStyle/>
                    <a:p>
                      <a:pPr algn="l" fontAlgn="b"/>
                      <a:r>
                        <a:rPr lang="en-US" sz="2000" b="0" i="0" u="none" strike="noStrike">
                          <a:solidFill>
                            <a:srgbClr val="000000"/>
                          </a:solidFill>
                          <a:latin typeface="Calibri"/>
                        </a:rPr>
                        <a:t>VTVL</a:t>
                      </a:r>
                    </a:p>
                  </a:txBody>
                  <a:tcPr marL="9525" marR="9525" marT="9525" marB="0" anchor="b"/>
                </a:tc>
                <a:tc>
                  <a:txBody>
                    <a:bodyPr/>
                    <a:lstStyle/>
                    <a:p>
                      <a:pPr algn="ctr" fontAlgn="b"/>
                      <a:r>
                        <a:rPr lang="en-US" sz="2000" b="0" i="0" u="none" strike="noStrike" dirty="0">
                          <a:solidFill>
                            <a:srgbClr val="000000"/>
                          </a:solidFill>
                          <a:latin typeface="Calibri"/>
                        </a:rPr>
                        <a:t> $       </a:t>
                      </a:r>
                      <a:r>
                        <a:rPr lang="en-US" sz="2000" b="0" i="0" u="none" strike="noStrike" dirty="0" smtClean="0">
                          <a:solidFill>
                            <a:srgbClr val="000000"/>
                          </a:solidFill>
                          <a:latin typeface="Calibri"/>
                        </a:rPr>
                        <a:t>1,995,000.</a:t>
                      </a:r>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a:solidFill>
                            <a:srgbClr val="000000"/>
                          </a:solidFill>
                          <a:latin typeface="Calibri"/>
                        </a:rPr>
                        <a:t>43.08 AC</a:t>
                      </a:r>
                    </a:p>
                  </a:txBody>
                  <a:tcPr marL="9525" marR="9525" marT="9525" marB="0" anchor="b"/>
                </a:tc>
                <a:tc>
                  <a:txBody>
                    <a:bodyPr/>
                    <a:lstStyle/>
                    <a:p>
                      <a:pPr algn="r" fontAlgn="b"/>
                      <a:r>
                        <a:rPr lang="en-US" sz="2000" b="0" i="0" u="none" strike="noStrike">
                          <a:solidFill>
                            <a:srgbClr val="000000"/>
                          </a:solidFill>
                          <a:latin typeface="Calibri"/>
                        </a:rPr>
                        <a:t>4/17/2023</a:t>
                      </a:r>
                    </a:p>
                  </a:txBody>
                  <a:tcPr marL="9525" marR="9525" marT="9525" marB="0" anchor="b"/>
                </a:tc>
                <a:tc>
                  <a:txBody>
                    <a:bodyPr/>
                    <a:lstStyle/>
                    <a:p>
                      <a:pPr algn="r" fontAlgn="b"/>
                      <a:r>
                        <a:rPr lang="en-US" sz="2000" b="0" i="0" u="none" strike="noStrike">
                          <a:solidFill>
                            <a:srgbClr val="000000"/>
                          </a:solidFill>
                          <a:latin typeface="Calibri"/>
                        </a:rPr>
                        <a:t>Sold</a:t>
                      </a:r>
                    </a:p>
                  </a:txBody>
                  <a:tcPr marL="9525" marR="9525" marT="9525" marB="0" anchor="b"/>
                </a:tc>
                <a:tc>
                  <a:txBody>
                    <a:bodyPr/>
                    <a:lstStyle/>
                    <a:p>
                      <a:pPr algn="l" fontAlgn="b"/>
                      <a:r>
                        <a:rPr lang="en-US" sz="2000" b="0" i="0" u="none" strike="noStrike">
                          <a:solidFill>
                            <a:srgbClr val="000000"/>
                          </a:solidFill>
                          <a:latin typeface="Calibri"/>
                        </a:rPr>
                        <a:t>C2-T</a:t>
                      </a:r>
                    </a:p>
                  </a:txBody>
                  <a:tcPr marL="9525" marR="9525" marT="9525" marB="0" anchor="b"/>
                </a:tc>
              </a:tr>
              <a:tr h="882544">
                <a:tc>
                  <a:txBody>
                    <a:bodyPr/>
                    <a:lstStyle/>
                    <a:p>
                      <a:pPr algn="l" fontAlgn="b"/>
                      <a:r>
                        <a:rPr lang="en-US" sz="2000" b="0" i="0" u="none" strike="noStrike" dirty="0" smtClean="0">
                          <a:solidFill>
                            <a:srgbClr val="000000"/>
                          </a:solidFill>
                          <a:latin typeface="Calibri"/>
                        </a:rPr>
                        <a:t>#5</a:t>
                      </a:r>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a:solidFill>
                            <a:srgbClr val="000000"/>
                          </a:solidFill>
                          <a:latin typeface="Calibri"/>
                        </a:rPr>
                        <a:t>Seneca Rd</a:t>
                      </a:r>
                    </a:p>
                  </a:txBody>
                  <a:tcPr marL="9525" marR="9525" marT="9525" marB="0" anchor="b"/>
                </a:tc>
                <a:tc>
                  <a:txBody>
                    <a:bodyPr/>
                    <a:lstStyle/>
                    <a:p>
                      <a:pPr algn="l" fontAlgn="b"/>
                      <a:r>
                        <a:rPr lang="en-US" sz="2000" b="0" i="0" u="none" strike="noStrike" dirty="0">
                          <a:solidFill>
                            <a:srgbClr val="000000"/>
                          </a:solidFill>
                          <a:latin typeface="Calibri"/>
                        </a:rPr>
                        <a:t>VTVL</a:t>
                      </a:r>
                    </a:p>
                  </a:txBody>
                  <a:tcPr marL="9525" marR="9525" marT="9525" marB="0" anchor="b"/>
                </a:tc>
                <a:tc>
                  <a:txBody>
                    <a:bodyPr/>
                    <a:lstStyle/>
                    <a:p>
                      <a:pPr algn="ctr" fontAlgn="b"/>
                      <a:r>
                        <a:rPr lang="en-US" sz="2000" b="0" i="0" u="none" strike="noStrike" dirty="0">
                          <a:solidFill>
                            <a:srgbClr val="000000"/>
                          </a:solidFill>
                          <a:latin typeface="Calibri"/>
                        </a:rPr>
                        <a:t> $       </a:t>
                      </a:r>
                      <a:r>
                        <a:rPr lang="en-US" sz="2000" b="0" i="0" u="none" strike="noStrike" dirty="0" smtClean="0">
                          <a:solidFill>
                            <a:srgbClr val="000000"/>
                          </a:solidFill>
                          <a:latin typeface="Calibri"/>
                        </a:rPr>
                        <a:t>1,500,000.</a:t>
                      </a:r>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a:solidFill>
                            <a:srgbClr val="000000"/>
                          </a:solidFill>
                          <a:latin typeface="Calibri"/>
                        </a:rPr>
                        <a:t>31.26 AC</a:t>
                      </a:r>
                    </a:p>
                  </a:txBody>
                  <a:tcPr marL="9525" marR="9525" marT="9525" marB="0" anchor="b"/>
                </a:tc>
                <a:tc>
                  <a:txBody>
                    <a:bodyPr/>
                    <a:lstStyle/>
                    <a:p>
                      <a:pPr algn="r" fontAlgn="b"/>
                      <a:r>
                        <a:rPr lang="en-US" sz="2000" b="0" i="0" u="none" strike="noStrike">
                          <a:solidFill>
                            <a:srgbClr val="000000"/>
                          </a:solidFill>
                          <a:latin typeface="Calibri"/>
                        </a:rPr>
                        <a:t>8/3/2023</a:t>
                      </a:r>
                    </a:p>
                  </a:txBody>
                  <a:tcPr marL="9525" marR="9525" marT="9525" marB="0" anchor="b"/>
                </a:tc>
                <a:tc>
                  <a:txBody>
                    <a:bodyPr/>
                    <a:lstStyle/>
                    <a:p>
                      <a:pPr algn="r" fontAlgn="b"/>
                      <a:r>
                        <a:rPr lang="en-US" sz="2000" b="0" i="0" u="none" strike="noStrike">
                          <a:solidFill>
                            <a:srgbClr val="000000"/>
                          </a:solidFill>
                          <a:latin typeface="Calibri"/>
                        </a:rPr>
                        <a:t>Sold</a:t>
                      </a:r>
                    </a:p>
                  </a:txBody>
                  <a:tcPr marL="9525" marR="9525" marT="9525" marB="0" anchor="b"/>
                </a:tc>
                <a:tc>
                  <a:txBody>
                    <a:bodyPr/>
                    <a:lstStyle/>
                    <a:p>
                      <a:pPr algn="l" fontAlgn="b"/>
                      <a:r>
                        <a:rPr lang="en-US" sz="2000" b="0" i="0" u="none" strike="noStrike">
                          <a:solidFill>
                            <a:srgbClr val="000000"/>
                          </a:solidFill>
                          <a:latin typeface="Calibri"/>
                        </a:rPr>
                        <a:t>R-3T</a:t>
                      </a:r>
                    </a:p>
                  </a:txBody>
                  <a:tcPr marL="9525" marR="9525" marT="9525" marB="0" anchor="b"/>
                </a:tc>
              </a:tr>
              <a:tr h="796819">
                <a:tc>
                  <a:txBody>
                    <a:bodyPr/>
                    <a:lstStyle/>
                    <a:p>
                      <a:pPr algn="l" fontAlgn="b"/>
                      <a:r>
                        <a:rPr lang="en-US" sz="2000" b="0" i="0" u="none" strike="noStrike" dirty="0" smtClean="0">
                          <a:solidFill>
                            <a:srgbClr val="000000"/>
                          </a:solidFill>
                          <a:latin typeface="Calibri"/>
                        </a:rPr>
                        <a:t>#3</a:t>
                      </a:r>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a:solidFill>
                            <a:srgbClr val="000000"/>
                          </a:solidFill>
                          <a:latin typeface="Calibri"/>
                        </a:rPr>
                        <a:t>Main St</a:t>
                      </a:r>
                    </a:p>
                  </a:txBody>
                  <a:tcPr marL="9525" marR="9525" marT="9525" marB="0" anchor="b"/>
                </a:tc>
                <a:tc>
                  <a:txBody>
                    <a:bodyPr/>
                    <a:lstStyle/>
                    <a:p>
                      <a:pPr algn="l" fontAlgn="b"/>
                      <a:r>
                        <a:rPr lang="en-US" sz="2000" b="0" i="0" u="none" strike="noStrike">
                          <a:solidFill>
                            <a:srgbClr val="000000"/>
                          </a:solidFill>
                          <a:latin typeface="Calibri"/>
                        </a:rPr>
                        <a:t>BSTW</a:t>
                      </a:r>
                    </a:p>
                  </a:txBody>
                  <a:tcPr marL="9525" marR="9525" marT="9525" marB="0" anchor="b"/>
                </a:tc>
                <a:tc>
                  <a:txBody>
                    <a:bodyPr/>
                    <a:lstStyle/>
                    <a:p>
                      <a:pPr algn="ctr" fontAlgn="b"/>
                      <a:r>
                        <a:rPr lang="en-US" sz="2000" b="0" i="0" u="none" strike="noStrike" dirty="0">
                          <a:solidFill>
                            <a:srgbClr val="000000"/>
                          </a:solidFill>
                          <a:latin typeface="Calibri"/>
                        </a:rPr>
                        <a:t> $       </a:t>
                      </a:r>
                      <a:r>
                        <a:rPr lang="en-US" sz="2000" b="0" i="0" u="none" strike="noStrike" dirty="0" smtClean="0">
                          <a:solidFill>
                            <a:srgbClr val="000000"/>
                          </a:solidFill>
                          <a:latin typeface="Calibri"/>
                        </a:rPr>
                        <a:t>1,200,000.</a:t>
                      </a:r>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a:solidFill>
                            <a:srgbClr val="000000"/>
                          </a:solidFill>
                          <a:latin typeface="Calibri"/>
                        </a:rPr>
                        <a:t>45.53 AC</a:t>
                      </a:r>
                    </a:p>
                  </a:txBody>
                  <a:tcPr marL="9525" marR="9525" marT="9525" marB="0" anchor="b"/>
                </a:tc>
                <a:tc>
                  <a:txBody>
                    <a:bodyPr/>
                    <a:lstStyle/>
                    <a:p>
                      <a:pPr algn="r" fontAlgn="b"/>
                      <a:r>
                        <a:rPr lang="en-US" sz="2000" b="0" i="0" u="none" strike="noStrike">
                          <a:solidFill>
                            <a:srgbClr val="000000"/>
                          </a:solidFill>
                          <a:latin typeface="Calibri"/>
                        </a:rPr>
                        <a:t>11/20/2023</a:t>
                      </a:r>
                    </a:p>
                  </a:txBody>
                  <a:tcPr marL="9525" marR="9525" marT="9525" marB="0" anchor="b"/>
                </a:tc>
                <a:tc>
                  <a:txBody>
                    <a:bodyPr/>
                    <a:lstStyle/>
                    <a:p>
                      <a:pPr algn="r" fontAlgn="b"/>
                      <a:r>
                        <a:rPr lang="en-US" sz="2000" b="0" i="0" u="none" strike="noStrike">
                          <a:solidFill>
                            <a:srgbClr val="000000"/>
                          </a:solidFill>
                          <a:latin typeface="Calibri"/>
                        </a:rPr>
                        <a:t>Sold</a:t>
                      </a:r>
                    </a:p>
                  </a:txBody>
                  <a:tcPr marL="9525" marR="9525" marT="9525" marB="0" anchor="b"/>
                </a:tc>
                <a:tc>
                  <a:txBody>
                    <a:bodyPr/>
                    <a:lstStyle/>
                    <a:p>
                      <a:pPr algn="l" fontAlgn="b"/>
                      <a:r>
                        <a:rPr lang="en-US" sz="2000" b="0" i="0" u="none" strike="noStrike">
                          <a:solidFill>
                            <a:srgbClr val="000000"/>
                          </a:solidFill>
                          <a:latin typeface="Calibri"/>
                        </a:rPr>
                        <a:t>C</a:t>
                      </a:r>
                    </a:p>
                  </a:txBody>
                  <a:tcPr marL="9525" marR="9525" marT="9525" marB="0" anchor="b"/>
                </a:tc>
              </a:tr>
              <a:tr h="863494">
                <a:tc>
                  <a:txBody>
                    <a:bodyPr/>
                    <a:lstStyle/>
                    <a:p>
                      <a:pPr algn="l" fontAlgn="b"/>
                      <a:r>
                        <a:rPr lang="en-US" sz="2000" b="0" i="0" u="none" strike="noStrike" dirty="0" smtClean="0">
                          <a:solidFill>
                            <a:srgbClr val="000000"/>
                          </a:solidFill>
                          <a:latin typeface="Calibri"/>
                        </a:rPr>
                        <a:t>#2</a:t>
                      </a:r>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a:solidFill>
                            <a:srgbClr val="000000"/>
                          </a:solidFill>
                          <a:latin typeface="Calibri"/>
                        </a:rPr>
                        <a:t>Rim of the World Hwy</a:t>
                      </a:r>
                    </a:p>
                  </a:txBody>
                  <a:tcPr marL="9525" marR="9525" marT="9525" marB="0" anchor="b"/>
                </a:tc>
                <a:tc>
                  <a:txBody>
                    <a:bodyPr/>
                    <a:lstStyle/>
                    <a:p>
                      <a:pPr algn="l" fontAlgn="b"/>
                      <a:r>
                        <a:rPr lang="en-US" sz="2000" b="0" i="0" u="none" strike="noStrike">
                          <a:solidFill>
                            <a:srgbClr val="000000"/>
                          </a:solidFill>
                          <a:latin typeface="Calibri"/>
                        </a:rPr>
                        <a:t>RSA</a:t>
                      </a:r>
                    </a:p>
                  </a:txBody>
                  <a:tcPr marL="9525" marR="9525" marT="9525" marB="0" anchor="b"/>
                </a:tc>
                <a:tc>
                  <a:txBody>
                    <a:bodyPr/>
                    <a:lstStyle/>
                    <a:p>
                      <a:pPr algn="ctr" fontAlgn="b"/>
                      <a:r>
                        <a:rPr lang="en-US" sz="2000" b="0" i="0" u="none" strike="noStrike" dirty="0">
                          <a:solidFill>
                            <a:srgbClr val="000000"/>
                          </a:solidFill>
                          <a:latin typeface="Calibri"/>
                        </a:rPr>
                        <a:t> $       </a:t>
                      </a:r>
                      <a:r>
                        <a:rPr lang="en-US" sz="2000" b="0" i="0" u="none" strike="noStrike" dirty="0" smtClean="0">
                          <a:solidFill>
                            <a:srgbClr val="000000"/>
                          </a:solidFill>
                          <a:latin typeface="Calibri"/>
                        </a:rPr>
                        <a:t>1,935,000.</a:t>
                      </a:r>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a:solidFill>
                            <a:srgbClr val="000000"/>
                          </a:solidFill>
                          <a:latin typeface="Calibri"/>
                        </a:rPr>
                        <a:t>58.52 AC</a:t>
                      </a:r>
                    </a:p>
                  </a:txBody>
                  <a:tcPr marL="9525" marR="9525" marT="9525" marB="0" anchor="b"/>
                </a:tc>
                <a:tc>
                  <a:txBody>
                    <a:bodyPr/>
                    <a:lstStyle/>
                    <a:p>
                      <a:pPr algn="r" fontAlgn="b"/>
                      <a:r>
                        <a:rPr lang="en-US" sz="2000" b="0" i="0" u="none" strike="noStrike">
                          <a:solidFill>
                            <a:srgbClr val="000000"/>
                          </a:solidFill>
                          <a:latin typeface="Calibri"/>
                        </a:rPr>
                        <a:t>8/1/2023</a:t>
                      </a:r>
                    </a:p>
                  </a:txBody>
                  <a:tcPr marL="9525" marR="9525" marT="9525" marB="0" anchor="b"/>
                </a:tc>
                <a:tc>
                  <a:txBody>
                    <a:bodyPr/>
                    <a:lstStyle/>
                    <a:p>
                      <a:pPr algn="r" fontAlgn="b"/>
                      <a:r>
                        <a:rPr lang="en-US" sz="2000" b="0" i="0" u="none" strike="noStrike">
                          <a:solidFill>
                            <a:srgbClr val="000000"/>
                          </a:solidFill>
                          <a:latin typeface="Calibri"/>
                        </a:rPr>
                        <a:t>Sold</a:t>
                      </a:r>
                    </a:p>
                  </a:txBody>
                  <a:tcPr marL="9525" marR="9525" marT="9525" marB="0" anchor="b"/>
                </a:tc>
                <a:tc>
                  <a:txBody>
                    <a:bodyPr/>
                    <a:lstStyle/>
                    <a:p>
                      <a:pPr algn="l" fontAlgn="b"/>
                      <a:r>
                        <a:rPr lang="en-US" sz="2000" b="0" i="0" u="none" strike="noStrike">
                          <a:solidFill>
                            <a:srgbClr val="000000"/>
                          </a:solidFill>
                          <a:latin typeface="Calibri"/>
                        </a:rPr>
                        <a:t>HT/RC</a:t>
                      </a:r>
                    </a:p>
                  </a:txBody>
                  <a:tcPr marL="9525" marR="9525" marT="9525" marB="0" anchor="b"/>
                </a:tc>
              </a:tr>
              <a:tr h="964789">
                <a:tc>
                  <a:txBody>
                    <a:bodyPr/>
                    <a:lstStyle/>
                    <a:p>
                      <a:pPr algn="l" fontAlgn="b"/>
                      <a:r>
                        <a:rPr lang="en-US" sz="2000" b="0" i="0" u="none" strike="noStrike" dirty="0" smtClean="0">
                          <a:solidFill>
                            <a:srgbClr val="000000"/>
                          </a:solidFill>
                          <a:latin typeface="Calibri"/>
                        </a:rPr>
                        <a:t>#1</a:t>
                      </a:r>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dirty="0">
                          <a:solidFill>
                            <a:srgbClr val="000000"/>
                          </a:solidFill>
                          <a:latin typeface="Calibri"/>
                        </a:rPr>
                        <a:t>11700 Aspen Rd</a:t>
                      </a:r>
                    </a:p>
                  </a:txBody>
                  <a:tcPr marL="9525" marR="9525" marT="9525" marB="0" anchor="b"/>
                </a:tc>
                <a:tc>
                  <a:txBody>
                    <a:bodyPr/>
                    <a:lstStyle/>
                    <a:p>
                      <a:pPr algn="l" fontAlgn="b"/>
                      <a:r>
                        <a:rPr lang="en-US" sz="2000" b="0" i="0" u="none" strike="noStrike">
                          <a:solidFill>
                            <a:srgbClr val="000000"/>
                          </a:solidFill>
                          <a:latin typeface="Calibri"/>
                        </a:rPr>
                        <a:t>OKH</a:t>
                      </a:r>
                    </a:p>
                  </a:txBody>
                  <a:tcPr marL="9525" marR="9525" marT="9525" marB="0" anchor="b"/>
                </a:tc>
                <a:tc>
                  <a:txBody>
                    <a:bodyPr/>
                    <a:lstStyle/>
                    <a:p>
                      <a:pPr algn="ctr" fontAlgn="b"/>
                      <a:r>
                        <a:rPr lang="en-US" sz="2000" b="0" i="0" u="none" strike="noStrike" dirty="0">
                          <a:solidFill>
                            <a:srgbClr val="000000"/>
                          </a:solidFill>
                          <a:latin typeface="Calibri"/>
                        </a:rPr>
                        <a:t> $       </a:t>
                      </a:r>
                      <a:r>
                        <a:rPr lang="en-US" sz="2000" b="0" i="0" u="none" strike="noStrike" dirty="0" smtClean="0">
                          <a:solidFill>
                            <a:srgbClr val="000000"/>
                          </a:solidFill>
                          <a:latin typeface="Calibri"/>
                        </a:rPr>
                        <a:t>3,600,000.</a:t>
                      </a:r>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a:solidFill>
                            <a:srgbClr val="000000"/>
                          </a:solidFill>
                          <a:latin typeface="Calibri"/>
                        </a:rPr>
                        <a:t>75.75 AC</a:t>
                      </a:r>
                    </a:p>
                  </a:txBody>
                  <a:tcPr marL="9525" marR="9525" marT="9525" marB="0" anchor="b"/>
                </a:tc>
                <a:tc>
                  <a:txBody>
                    <a:bodyPr/>
                    <a:lstStyle/>
                    <a:p>
                      <a:pPr algn="l" fontAlgn="b"/>
                      <a:r>
                        <a:rPr lang="en-US" sz="2000" b="0" i="0" u="none" strike="noStrike">
                          <a:solidFill>
                            <a:srgbClr val="000000"/>
                          </a:solidFill>
                          <a:latin typeface="Calibri"/>
                        </a:rPr>
                        <a:t> </a:t>
                      </a:r>
                    </a:p>
                  </a:txBody>
                  <a:tcPr marL="9525" marR="9525" marT="9525" marB="0" anchor="b"/>
                </a:tc>
                <a:tc>
                  <a:txBody>
                    <a:bodyPr/>
                    <a:lstStyle/>
                    <a:p>
                      <a:pPr algn="r" fontAlgn="b"/>
                      <a:r>
                        <a:rPr lang="en-US" sz="2000" b="0" i="0" u="none" strike="noStrike">
                          <a:solidFill>
                            <a:srgbClr val="000000"/>
                          </a:solidFill>
                          <a:latin typeface="Calibri"/>
                        </a:rPr>
                        <a:t>Pending</a:t>
                      </a:r>
                    </a:p>
                  </a:txBody>
                  <a:tcPr marL="9525" marR="9525" marT="9525" marB="0" anchor="b"/>
                </a:tc>
                <a:tc>
                  <a:txBody>
                    <a:bodyPr/>
                    <a:lstStyle/>
                    <a:p>
                      <a:pPr algn="l" fontAlgn="b"/>
                      <a:r>
                        <a:rPr lang="en-US" sz="2000" b="0" i="0" u="none" strike="noStrike" dirty="0">
                          <a:solidFill>
                            <a:srgbClr val="000000"/>
                          </a:solidFill>
                          <a:latin typeface="Calibri"/>
                        </a:rPr>
                        <a:t> </a:t>
                      </a:r>
                    </a:p>
                  </a:txBody>
                  <a:tcPr marL="9525" marR="9525" marT="9525" marB="0" anchor="b"/>
                </a:tc>
              </a:tr>
            </a:tbl>
          </a:graphicData>
        </a:graphic>
      </p:graphicFrame>
      <p:sp>
        <p:nvSpPr>
          <p:cNvPr id="6" name="TextBox 5"/>
          <p:cNvSpPr txBox="1"/>
          <p:nvPr/>
        </p:nvSpPr>
        <p:spPr>
          <a:xfrm>
            <a:off x="1600200" y="685800"/>
            <a:ext cx="5867400" cy="369332"/>
          </a:xfrm>
          <a:prstGeom prst="rect">
            <a:avLst/>
          </a:prstGeom>
          <a:noFill/>
        </p:spPr>
        <p:txBody>
          <a:bodyPr wrap="square" rtlCol="0">
            <a:spAutoFit/>
          </a:bodyPr>
          <a:lstStyle/>
          <a:p>
            <a:pPr algn="ctr"/>
            <a:r>
              <a:rPr lang="en-US" b="1" dirty="0" smtClean="0"/>
              <a:t>COMPARABLE SALES</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trance_on_St. Hwy 189.JPG"/>
          <p:cNvPicPr>
            <a:picLocks noChangeAspect="1"/>
          </p:cNvPicPr>
          <p:nvPr/>
        </p:nvPicPr>
        <p:blipFill>
          <a:blip r:embed="rId2" cstate="print">
            <a:lum bright="40000"/>
          </a:blip>
          <a:stretch>
            <a:fillRect/>
          </a:stretch>
        </p:blipFill>
        <p:spPr>
          <a:xfrm>
            <a:off x="157162" y="85725"/>
            <a:ext cx="8829675" cy="6686550"/>
          </a:xfrm>
          <a:prstGeom prst="rect">
            <a:avLst/>
          </a:prstGeom>
        </p:spPr>
      </p:pic>
      <p:pic>
        <p:nvPicPr>
          <p:cNvPr id="5" name="Picture 4" descr="Comp Map.JPG"/>
          <p:cNvPicPr>
            <a:picLocks noChangeAspect="1"/>
          </p:cNvPicPr>
          <p:nvPr/>
        </p:nvPicPr>
        <p:blipFill>
          <a:blip r:embed="rId3" cstate="print"/>
          <a:stretch>
            <a:fillRect/>
          </a:stretch>
        </p:blipFill>
        <p:spPr>
          <a:xfrm>
            <a:off x="914400" y="435280"/>
            <a:ext cx="7239000" cy="5925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352800" y="533400"/>
            <a:ext cx="2819400" cy="369332"/>
          </a:xfrm>
          <a:prstGeom prst="rect">
            <a:avLst/>
          </a:prstGeom>
          <a:noFill/>
        </p:spPr>
        <p:txBody>
          <a:bodyPr wrap="square" rtlCol="0">
            <a:spAutoFit/>
          </a:bodyPr>
          <a:lstStyle/>
          <a:p>
            <a:r>
              <a:rPr lang="en-US" dirty="0" smtClean="0"/>
              <a:t>Mapped </a:t>
            </a:r>
            <a:r>
              <a:rPr lang="en-US" dirty="0" err="1" smtClean="0"/>
              <a:t>Copmarable</a:t>
            </a:r>
            <a:r>
              <a:rPr lang="en-US" dirty="0" smtClean="0"/>
              <a:t> Sales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trance_on_St. Hwy 189.JPG"/>
          <p:cNvPicPr>
            <a:picLocks noChangeAspect="1"/>
          </p:cNvPicPr>
          <p:nvPr/>
        </p:nvPicPr>
        <p:blipFill>
          <a:blip r:embed="rId2" cstate="print">
            <a:lum bright="40000"/>
          </a:blip>
          <a:stretch>
            <a:fillRect/>
          </a:stretch>
        </p:blipFill>
        <p:spPr>
          <a:xfrm>
            <a:off x="157162" y="85725"/>
            <a:ext cx="8829675" cy="6686550"/>
          </a:xfrm>
          <a:prstGeom prst="rect">
            <a:avLst/>
          </a:prstGeom>
        </p:spPr>
      </p:pic>
      <p:pic>
        <p:nvPicPr>
          <p:cNvPr id="5" name="Picture 4" descr="Area Map.JPG"/>
          <p:cNvPicPr>
            <a:picLocks noChangeAspect="1"/>
          </p:cNvPicPr>
          <p:nvPr/>
        </p:nvPicPr>
        <p:blipFill>
          <a:blip r:embed="rId3" cstate="print"/>
          <a:stretch>
            <a:fillRect/>
          </a:stretch>
        </p:blipFill>
        <p:spPr>
          <a:xfrm>
            <a:off x="838200" y="533400"/>
            <a:ext cx="7391400"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505200" y="457200"/>
            <a:ext cx="1688154" cy="369332"/>
          </a:xfrm>
          <a:prstGeom prst="rect">
            <a:avLst/>
          </a:prstGeom>
          <a:noFill/>
        </p:spPr>
        <p:txBody>
          <a:bodyPr wrap="none" rtlCol="0">
            <a:spAutoFit/>
          </a:bodyPr>
          <a:lstStyle/>
          <a:p>
            <a:r>
              <a:rPr lang="en-US" dirty="0" smtClean="0"/>
              <a:t>Local Area Map </a:t>
            </a:r>
            <a:endParaRPr lang="en-US" dirty="0"/>
          </a:p>
        </p:txBody>
      </p:sp>
      <p:sp>
        <p:nvSpPr>
          <p:cNvPr id="7" name="Right Arrow 6"/>
          <p:cNvSpPr/>
          <p:nvPr/>
        </p:nvSpPr>
        <p:spPr>
          <a:xfrm rot="2324031">
            <a:off x="3967596" y="2096203"/>
            <a:ext cx="426079" cy="166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687</Words>
  <Application>Microsoft Office PowerPoint</Application>
  <PresentationFormat>On-screen Show (4:3)</PresentationFormat>
  <Paragraphs>102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FOR SALE 35.61 AC Blue Jay, CA 92317</vt:lpstr>
      <vt:lpstr>Exclusively Listed By Smoke Tree Commercial DRE #01135909</vt:lpstr>
      <vt:lpstr>Investment Highlights</vt:lpstr>
      <vt:lpstr>Imagine owning 35.61 acres of untouched forest land in the Lake Arrowhead area of Blue Jay. This land has a rich history as the former site of the Pacific Electric Company's retreat and conference center, and later the Pine View Lodge Resort, a popular destination from 1942 to 1973, and the host of the Lake Arrowhead Music Festival. The resort buildings and 40 cabins are gone, but some of their foundations remain as a testament to the past.   The land is home to a variety of native trees on approximately 27 acres, such as Canyon Live Oak, Ponderosa Pine, Coulter Pine and California Black Oak, forming a beautiful and diverse canopy that reaches up to 38 feet high. The forest is estimated to be 138 years old.  The land also has three natural springs, according to local legend.   The land is zoned RM-14,000 and has an elevation range from 5,280 to 5,498 ft.  For the most part the land consists of level areas and others which have slight upward slopes of elevation increase up to 218 ft. The land owner directly to the south is the US Government; to the west is a residential HOA and to the north a private owner. This property offers many possibilities for different uses, such as a) custom home development (one or more units), b) a zoning change to Reservation Conservation [which may qualify for tax credits], c) event use center, such as wedding venues, d) use as a group home, religious retreat, etc. Other uses could be an acquisition to meet Carbon Credits needs.   This is a rare opportunity to own a piece of history and nature in a convenient location!</vt:lpstr>
      <vt:lpstr>Potential Land Use Opportunities:  AG/Timber,  Resource &amp; Open Space uses,  Meeting Facility (public or private),  Park,  Playground,  Place of Worship (Religious Use),  Residential Development,  Dependent Housing,  Group Residential,  Guest House,  MHP,  Multiple Dwelling Units 50+,  Child Care,  Licensed Residential Care,  Lodging (BnB),  Short-term home rentals (community of short-term rentals),  Temp Special Events (Wedding Venue, etc.).</vt:lpstr>
      <vt:lpstr>Slide 6</vt:lpstr>
      <vt:lpstr>Slide 7</vt:lpstr>
      <vt:lpstr>Slide 8</vt:lpstr>
      <vt:lpstr>Slide 9</vt:lpstr>
      <vt:lpstr>Slide 10</vt:lpstr>
      <vt:lpstr>Slide 11</vt:lpstr>
      <vt:lpstr>Contact for Offers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SALE 35.61 AC Blue Jay, CA 92317</dc:title>
  <dc:creator>gregg c</dc:creator>
  <cp:lastModifiedBy>gregg c</cp:lastModifiedBy>
  <cp:revision>36</cp:revision>
  <dcterms:created xsi:type="dcterms:W3CDTF">2024-01-30T22:36:46Z</dcterms:created>
  <dcterms:modified xsi:type="dcterms:W3CDTF">2024-08-02T20:45:00Z</dcterms:modified>
</cp:coreProperties>
</file>